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10" r:id="rId2"/>
    <p:sldId id="256" r:id="rId3"/>
    <p:sldId id="296" r:id="rId4"/>
    <p:sldId id="257" r:id="rId5"/>
    <p:sldId id="258" r:id="rId6"/>
    <p:sldId id="259" r:id="rId7"/>
    <p:sldId id="260" r:id="rId8"/>
    <p:sldId id="261" r:id="rId9"/>
    <p:sldId id="262" r:id="rId10"/>
    <p:sldId id="263" r:id="rId11"/>
    <p:sldId id="264" r:id="rId12"/>
    <p:sldId id="265" r:id="rId13"/>
    <p:sldId id="338" r:id="rId14"/>
    <p:sldId id="336" r:id="rId15"/>
    <p:sldId id="337" r:id="rId16"/>
    <p:sldId id="266" r:id="rId17"/>
    <p:sldId id="332" r:id="rId18"/>
    <p:sldId id="333" r:id="rId19"/>
    <p:sldId id="277" r:id="rId20"/>
    <p:sldId id="267" r:id="rId21"/>
    <p:sldId id="268" r:id="rId22"/>
    <p:sldId id="269" r:id="rId23"/>
    <p:sldId id="270" r:id="rId24"/>
    <p:sldId id="271" r:id="rId25"/>
    <p:sldId id="274" r:id="rId26"/>
    <p:sldId id="275" r:id="rId27"/>
    <p:sldId id="276" r:id="rId28"/>
    <p:sldId id="278" r:id="rId29"/>
    <p:sldId id="273" r:id="rId30"/>
    <p:sldId id="272" r:id="rId31"/>
    <p:sldId id="279" r:id="rId32"/>
    <p:sldId id="280" r:id="rId33"/>
    <p:sldId id="281" r:id="rId34"/>
    <p:sldId id="282" r:id="rId35"/>
    <p:sldId id="283" r:id="rId36"/>
    <p:sldId id="284" r:id="rId37"/>
    <p:sldId id="285" r:id="rId38"/>
    <p:sldId id="311" r:id="rId39"/>
    <p:sldId id="287" r:id="rId40"/>
    <p:sldId id="289" r:id="rId41"/>
    <p:sldId id="334" r:id="rId42"/>
    <p:sldId id="335" r:id="rId43"/>
    <p:sldId id="286" r:id="rId44"/>
    <p:sldId id="288" r:id="rId45"/>
    <p:sldId id="290" r:id="rId46"/>
    <p:sldId id="291" r:id="rId47"/>
    <p:sldId id="292" r:id="rId48"/>
    <p:sldId id="293" r:id="rId49"/>
    <p:sldId id="294" r:id="rId50"/>
    <p:sldId id="295" r:id="rId51"/>
    <p:sldId id="299" r:id="rId52"/>
    <p:sldId id="314" r:id="rId53"/>
    <p:sldId id="297" r:id="rId54"/>
    <p:sldId id="298" r:id="rId55"/>
    <p:sldId id="300" r:id="rId56"/>
    <p:sldId id="301" r:id="rId57"/>
    <p:sldId id="302" r:id="rId58"/>
    <p:sldId id="303" r:id="rId59"/>
    <p:sldId id="304" r:id="rId60"/>
    <p:sldId id="305" r:id="rId61"/>
    <p:sldId id="306" r:id="rId62"/>
    <p:sldId id="307" r:id="rId63"/>
    <p:sldId id="318" r:id="rId64"/>
    <p:sldId id="319" r:id="rId65"/>
    <p:sldId id="308" r:id="rId66"/>
    <p:sldId id="309" r:id="rId67"/>
    <p:sldId id="331" r:id="rId68"/>
    <p:sldId id="321" r:id="rId69"/>
    <p:sldId id="312" r:id="rId70"/>
    <p:sldId id="317" r:id="rId71"/>
    <p:sldId id="325" r:id="rId72"/>
    <p:sldId id="322" r:id="rId73"/>
    <p:sldId id="327" r:id="rId74"/>
    <p:sldId id="320" r:id="rId75"/>
    <p:sldId id="329" r:id="rId76"/>
    <p:sldId id="330" r:id="rId77"/>
    <p:sldId id="313" r:id="rId78"/>
    <p:sldId id="315" r:id="rId79"/>
    <p:sldId id="328" r:id="rId80"/>
    <p:sldId id="316"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5262" autoAdjust="0"/>
  </p:normalViewPr>
  <p:slideViewPr>
    <p:cSldViewPr>
      <p:cViewPr varScale="1">
        <p:scale>
          <a:sx n="72" d="100"/>
          <a:sy n="72" d="100"/>
        </p:scale>
        <p:origin x="145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5T13:39:10.961"/>
    </inkml:context>
    <inkml:brush xml:id="br0">
      <inkml:brushProperty name="width" value="0.05" units="cm"/>
      <inkml:brushProperty name="height" value="0.05" units="cm"/>
    </inkml:brush>
  </inkml:definitions>
  <inkml:trace contextRef="#ctx0" brushRef="#br0">128 1 1601,'-35'19'1520,"1"-5"-879,10-2-161,13 2-240,-1-3-240,0-11-240,12 8-801,0-8-319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1EF1E2-3CEA-419B-87CC-B6AE43C3D2E5}" type="datetimeFigureOut">
              <a:rPr lang="en-US" smtClean="0"/>
              <a:t>9/23/2022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832DEA-A1B9-4000-AF9F-8D80E5D5BBCC}" type="slidenum">
              <a:rPr lang="en-US" smtClean="0"/>
              <a:t>‹#›</a:t>
            </a:fld>
            <a:endParaRPr lang="en-US"/>
          </a:p>
        </p:txBody>
      </p:sp>
    </p:spTree>
    <p:extLst>
      <p:ext uri="{BB962C8B-B14F-4D97-AF65-F5344CB8AC3E}">
        <p14:creationId xmlns:p14="http://schemas.microsoft.com/office/powerpoint/2010/main" val="850973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832DEA-A1B9-4000-AF9F-8D80E5D5BBCC}" type="slidenum">
              <a:rPr lang="en-US" smtClean="0"/>
              <a:t>12</a:t>
            </a:fld>
            <a:endParaRPr lang="en-US"/>
          </a:p>
        </p:txBody>
      </p:sp>
    </p:spTree>
    <p:extLst>
      <p:ext uri="{BB962C8B-B14F-4D97-AF65-F5344CB8AC3E}">
        <p14:creationId xmlns:p14="http://schemas.microsoft.com/office/powerpoint/2010/main" val="1303453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B1644AA-EEAA-4AF4-9064-7F949267DAC5}"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1496487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1644AA-EEAA-4AF4-9064-7F949267DAC5}"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330523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1644AA-EEAA-4AF4-9064-7F949267DAC5}"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3319879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1644AA-EEAA-4AF4-9064-7F949267DAC5}"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8274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1644AA-EEAA-4AF4-9064-7F949267DAC5}"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420268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B1644AA-EEAA-4AF4-9064-7F949267DAC5}"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365789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B1644AA-EEAA-4AF4-9064-7F949267DAC5}" type="datetimeFigureOut">
              <a:rPr lang="en-US" smtClean="0"/>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2457476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1644AA-EEAA-4AF4-9064-7F949267DAC5}" type="datetimeFigureOut">
              <a:rPr lang="en-US" smtClean="0"/>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167727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1644AA-EEAA-4AF4-9064-7F949267DAC5}" type="datetimeFigureOut">
              <a:rPr lang="en-US" smtClean="0"/>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175599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1644AA-EEAA-4AF4-9064-7F949267DAC5}"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39650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B1644AA-EEAA-4AF4-9064-7F949267DAC5}"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67F5B5-B3CF-4C5C-B3AF-7132D8860EC0}" type="slidenum">
              <a:rPr lang="en-US" smtClean="0"/>
              <a:t>‹#›</a:t>
            </a:fld>
            <a:endParaRPr lang="en-US"/>
          </a:p>
        </p:txBody>
      </p:sp>
    </p:spTree>
    <p:extLst>
      <p:ext uri="{BB962C8B-B14F-4D97-AF65-F5344CB8AC3E}">
        <p14:creationId xmlns:p14="http://schemas.microsoft.com/office/powerpoint/2010/main" val="4266712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0">
          <a:fgClr>
            <a:schemeClr val="accent3">
              <a:lumMod val="40000"/>
              <a:lumOff val="60000"/>
            </a:schemeClr>
          </a:fgClr>
          <a:bgClr>
            <a:schemeClr val="bg1"/>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1644AA-EEAA-4AF4-9064-7F949267DAC5}" type="datetimeFigureOut">
              <a:rPr lang="en-US" smtClean="0"/>
              <a:t>9/23/2022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7F5B5-B3CF-4C5C-B3AF-7132D8860EC0}" type="slidenum">
              <a:rPr lang="en-US" smtClean="0"/>
              <a:t>‹#›</a:t>
            </a:fld>
            <a:endParaRPr lang="en-US"/>
          </a:p>
        </p:txBody>
      </p:sp>
    </p:spTree>
    <p:extLst>
      <p:ext uri="{BB962C8B-B14F-4D97-AF65-F5344CB8AC3E}">
        <p14:creationId xmlns:p14="http://schemas.microsoft.com/office/powerpoint/2010/main" val="2140620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customXml" Target="../ink/ink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5532" t="19716" r="25000" b="22128"/>
          <a:stretch/>
        </p:blipFill>
        <p:spPr bwMode="auto">
          <a:xfrm>
            <a:off x="76200" y="990600"/>
            <a:ext cx="89916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342900" y="152400"/>
            <a:ext cx="8458200" cy="584775"/>
          </a:xfrm>
          <a:prstGeom prst="rect">
            <a:avLst/>
          </a:prstGeom>
          <a:solidFill>
            <a:srgbClr val="FF0000"/>
          </a:solidFill>
          <a:ln>
            <a:solidFill>
              <a:srgbClr val="FF0000"/>
            </a:solidFill>
          </a:ln>
        </p:spPr>
        <p:txBody>
          <a:bodyPr wrap="square" rtlCol="0">
            <a:spAutoFit/>
          </a:bodyPr>
          <a:lstStyle/>
          <a:p>
            <a:r>
              <a:rPr lang="en-US" sz="3200" dirty="0">
                <a:solidFill>
                  <a:schemeClr val="accent6">
                    <a:lumMod val="20000"/>
                    <a:lumOff val="80000"/>
                  </a:schemeClr>
                </a:solidFill>
              </a:rPr>
              <a:t>International GCSE </a:t>
            </a:r>
            <a:r>
              <a:rPr lang="en-US" sz="3200" i="1" dirty="0">
                <a:solidFill>
                  <a:schemeClr val="accent6">
                    <a:lumMod val="20000"/>
                    <a:lumOff val="80000"/>
                  </a:schemeClr>
                </a:solidFill>
              </a:rPr>
              <a:t>chemistry  (</a:t>
            </a:r>
            <a:r>
              <a:rPr lang="en-US" sz="3200" dirty="0" err="1">
                <a:solidFill>
                  <a:schemeClr val="accent6">
                    <a:lumMod val="20000"/>
                    <a:lumOff val="80000"/>
                  </a:schemeClr>
                </a:solidFill>
              </a:rPr>
              <a:t>Edexcel</a:t>
            </a:r>
            <a:r>
              <a:rPr lang="en-US" sz="3200" dirty="0">
                <a:solidFill>
                  <a:schemeClr val="accent6">
                    <a:lumMod val="20000"/>
                    <a:lumOff val="80000"/>
                  </a:schemeClr>
                </a:solidFill>
              </a:rPr>
              <a:t> guideline</a:t>
            </a:r>
            <a:r>
              <a:rPr lang="en-US" sz="3200" i="1" dirty="0">
                <a:solidFill>
                  <a:schemeClr val="accent6">
                    <a:lumMod val="20000"/>
                    <a:lumOff val="80000"/>
                  </a:schemeClr>
                </a:solidFill>
              </a:rPr>
              <a:t>)</a:t>
            </a:r>
          </a:p>
        </p:txBody>
      </p:sp>
    </p:spTree>
    <p:extLst>
      <p:ext uri="{BB962C8B-B14F-4D97-AF65-F5344CB8AC3E}">
        <p14:creationId xmlns:p14="http://schemas.microsoft.com/office/powerpoint/2010/main" val="335074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74918"/>
            <a:ext cx="3124200" cy="639762"/>
          </a:xfrm>
        </p:spPr>
        <p:txBody>
          <a:bodyPr>
            <a:noAutofit/>
          </a:bodyPr>
          <a:lstStyle/>
          <a:p>
            <a:r>
              <a:rPr lang="en-US" sz="2400" b="1" dirty="0">
                <a:solidFill>
                  <a:srgbClr val="FF0000"/>
                </a:solidFill>
              </a:rPr>
              <a:t>2. Molecules elements</a:t>
            </a:r>
          </a:p>
        </p:txBody>
      </p:sp>
      <p:sp>
        <p:nvSpPr>
          <p:cNvPr id="3" name="TextBox 2"/>
          <p:cNvSpPr txBox="1"/>
          <p:nvPr/>
        </p:nvSpPr>
        <p:spPr>
          <a:xfrm>
            <a:off x="0" y="990673"/>
            <a:ext cx="9067800" cy="1323439"/>
          </a:xfrm>
          <a:prstGeom prst="rect">
            <a:avLst/>
          </a:prstGeom>
          <a:noFill/>
        </p:spPr>
        <p:txBody>
          <a:bodyPr wrap="square" rtlCol="0">
            <a:spAutoFit/>
          </a:bodyPr>
          <a:lstStyle/>
          <a:p>
            <a:r>
              <a:rPr lang="en-US" sz="2000" b="1" dirty="0"/>
              <a:t>They are made up of only one type of elements but with more than one atom.</a:t>
            </a:r>
          </a:p>
          <a:p>
            <a:endParaRPr lang="en-US" sz="2000" b="1" dirty="0"/>
          </a:p>
          <a:p>
            <a:r>
              <a:rPr lang="en-US" sz="2000" b="1" dirty="0"/>
              <a:t>e.g. some gases (02,H2,N2,Cl2,Br2,I2,O3)</a:t>
            </a:r>
          </a:p>
          <a:p>
            <a:r>
              <a:rPr lang="en-US" sz="2000" b="1" dirty="0"/>
              <a:t>Some non-metals (P4,S8)</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54910"/>
          <a:stretch/>
        </p:blipFill>
        <p:spPr bwMode="auto">
          <a:xfrm>
            <a:off x="6248400" y="1524000"/>
            <a:ext cx="2362200" cy="5129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7709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81000"/>
            <a:ext cx="7467600" cy="523220"/>
          </a:xfrm>
          <a:prstGeom prst="rect">
            <a:avLst/>
          </a:prstGeom>
          <a:solidFill>
            <a:schemeClr val="bg2">
              <a:lumMod val="90000"/>
            </a:schemeClr>
          </a:solidFill>
        </p:spPr>
        <p:txBody>
          <a:bodyPr wrap="square" rtlCol="0">
            <a:spAutoFit/>
          </a:bodyPr>
          <a:lstStyle/>
          <a:p>
            <a:pPr algn="ctr"/>
            <a:r>
              <a:rPr lang="en-US" sz="2800" b="1" dirty="0"/>
              <a:t>Compounds</a:t>
            </a:r>
          </a:p>
        </p:txBody>
      </p:sp>
      <p:sp>
        <p:nvSpPr>
          <p:cNvPr id="3" name="TextBox 2"/>
          <p:cNvSpPr txBox="1"/>
          <p:nvPr/>
        </p:nvSpPr>
        <p:spPr>
          <a:xfrm>
            <a:off x="342900" y="1142999"/>
            <a:ext cx="7772400" cy="461665"/>
          </a:xfrm>
          <a:prstGeom prst="rect">
            <a:avLst/>
          </a:prstGeom>
          <a:noFill/>
        </p:spPr>
        <p:txBody>
          <a:bodyPr wrap="square" rtlCol="0">
            <a:spAutoFit/>
          </a:bodyPr>
          <a:lstStyle/>
          <a:p>
            <a:r>
              <a:rPr lang="en-US" sz="2400" b="1" dirty="0"/>
              <a:t>Two or more different elements are chemically bounded.</a:t>
            </a:r>
          </a:p>
        </p:txBody>
      </p:sp>
      <p:pic>
        <p:nvPicPr>
          <p:cNvPr id="92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9722" r="1666"/>
          <a:stretch/>
        </p:blipFill>
        <p:spPr bwMode="auto">
          <a:xfrm>
            <a:off x="3524250" y="4029075"/>
            <a:ext cx="546735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1828800"/>
            <a:ext cx="6781800" cy="2129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54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228600"/>
            <a:ext cx="8763000" cy="584775"/>
          </a:xfrm>
          <a:prstGeom prst="rect">
            <a:avLst/>
          </a:prstGeom>
          <a:solidFill>
            <a:schemeClr val="bg2">
              <a:lumMod val="90000"/>
            </a:schemeClr>
          </a:solidFill>
        </p:spPr>
        <p:txBody>
          <a:bodyPr wrap="square" rtlCol="0">
            <a:spAutoFit/>
          </a:bodyPr>
          <a:lstStyle/>
          <a:p>
            <a:pPr algn="ctr"/>
            <a:r>
              <a:rPr lang="en-US" sz="3200" b="1" dirty="0"/>
              <a:t>Mixture</a:t>
            </a:r>
          </a:p>
        </p:txBody>
      </p:sp>
      <p:sp>
        <p:nvSpPr>
          <p:cNvPr id="3" name="TextBox 2"/>
          <p:cNvSpPr txBox="1"/>
          <p:nvPr/>
        </p:nvSpPr>
        <p:spPr>
          <a:xfrm>
            <a:off x="266700" y="845641"/>
            <a:ext cx="8839200" cy="4154984"/>
          </a:xfrm>
          <a:prstGeom prst="rect">
            <a:avLst/>
          </a:prstGeom>
          <a:noFill/>
        </p:spPr>
        <p:txBody>
          <a:bodyPr wrap="square" rtlCol="0">
            <a:spAutoFit/>
          </a:bodyPr>
          <a:lstStyle/>
          <a:p>
            <a:pPr marL="342900" indent="-342900">
              <a:buFont typeface="Wingdings" pitchFamily="2" charset="2"/>
              <a:buChar char="Ø"/>
            </a:pPr>
            <a:r>
              <a:rPr lang="en-US" sz="2400" b="1" dirty="0"/>
              <a:t>  Homogenous mixture                    completely mixed(form one layer)</a:t>
            </a:r>
          </a:p>
          <a:p>
            <a:r>
              <a:rPr lang="en-US" sz="2400" b="1" dirty="0" err="1"/>
              <a:t>Eg</a:t>
            </a:r>
            <a:r>
              <a:rPr lang="en-US" sz="2400" b="1" dirty="0"/>
              <a:t>, solid            metal ore / metal alloy</a:t>
            </a:r>
          </a:p>
          <a:p>
            <a:r>
              <a:rPr lang="en-US" sz="2400" b="1" dirty="0"/>
              <a:t>       liquid         ocean water</a:t>
            </a:r>
          </a:p>
          <a:p>
            <a:r>
              <a:rPr lang="en-US" sz="2400" b="1" dirty="0"/>
              <a:t>       gas              atmospheric  air </a:t>
            </a:r>
          </a:p>
          <a:p>
            <a:endParaRPr lang="en-US" sz="2400" b="1" dirty="0"/>
          </a:p>
          <a:p>
            <a:pPr marL="342900" indent="-342900">
              <a:buFont typeface="Wingdings" pitchFamily="2" charset="2"/>
              <a:buChar char="Ø"/>
            </a:pPr>
            <a:r>
              <a:rPr lang="en-US" sz="2400" b="1" dirty="0" err="1"/>
              <a:t>Heterogenous</a:t>
            </a:r>
            <a:r>
              <a:rPr lang="en-US" sz="2400" b="1" dirty="0"/>
              <a:t> mixture                  incompletely mixed(form more            than one layer)</a:t>
            </a:r>
          </a:p>
          <a:p>
            <a:r>
              <a:rPr lang="en-US" sz="2400" b="1" dirty="0" err="1"/>
              <a:t>e.g.solid</a:t>
            </a:r>
            <a:r>
              <a:rPr lang="en-US" sz="2400" b="1" dirty="0"/>
              <a:t>                salt and sand / lime stone and carbon powder</a:t>
            </a:r>
          </a:p>
          <a:p>
            <a:r>
              <a:rPr lang="en-US" sz="2400" b="1" dirty="0"/>
              <a:t>       liquid              oil and water</a:t>
            </a:r>
          </a:p>
          <a:p>
            <a:r>
              <a:rPr lang="en-US" sz="2400" b="1" dirty="0"/>
              <a:t>       gas                  dust and air   </a:t>
            </a:r>
          </a:p>
        </p:txBody>
      </p:sp>
      <p:sp>
        <p:nvSpPr>
          <p:cNvPr id="4" name="Right Arrow 3"/>
          <p:cNvSpPr/>
          <p:nvPr/>
        </p:nvSpPr>
        <p:spPr>
          <a:xfrm>
            <a:off x="3886200" y="990600"/>
            <a:ext cx="914400" cy="15016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637" y="3200400"/>
            <a:ext cx="9445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ight Arrow 4"/>
          <p:cNvSpPr/>
          <p:nvPr/>
        </p:nvSpPr>
        <p:spPr>
          <a:xfrm>
            <a:off x="1600200" y="2133600"/>
            <a:ext cx="304800" cy="2286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886200"/>
            <a:ext cx="33496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267200"/>
            <a:ext cx="33496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4648200"/>
            <a:ext cx="33496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4643" y="1676400"/>
            <a:ext cx="33496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047750" y="5000625"/>
            <a:ext cx="7200900" cy="1200329"/>
          </a:xfrm>
          <a:prstGeom prst="rect">
            <a:avLst/>
          </a:prstGeom>
          <a:solidFill>
            <a:schemeClr val="bg2">
              <a:lumMod val="90000"/>
            </a:schemeClr>
          </a:solidFill>
        </p:spPr>
        <p:txBody>
          <a:bodyPr wrap="square" rtlCol="0">
            <a:spAutoFit/>
          </a:bodyPr>
          <a:lstStyle/>
          <a:p>
            <a:pPr marL="342900" indent="-342900">
              <a:buFont typeface="Wingdings" pitchFamily="2" charset="2"/>
              <a:buChar char="q"/>
            </a:pPr>
            <a:r>
              <a:rPr lang="en-US" sz="2400" b="1" i="1" dirty="0">
                <a:solidFill>
                  <a:srgbClr val="7030A0"/>
                </a:solidFill>
              </a:rPr>
              <a:t> Two or more different substances (element or compound) are mixed together that can be </a:t>
            </a:r>
            <a:r>
              <a:rPr lang="en-US" sz="2400" b="1" i="1" dirty="0" err="1">
                <a:solidFill>
                  <a:srgbClr val="7030A0"/>
                </a:solidFill>
              </a:rPr>
              <a:t>seperated</a:t>
            </a:r>
            <a:r>
              <a:rPr lang="en-US" sz="2400" b="1" i="1" dirty="0">
                <a:solidFill>
                  <a:srgbClr val="7030A0"/>
                </a:solidFill>
              </a:rPr>
              <a:t> by physical methods</a:t>
            </a:r>
            <a:r>
              <a:rPr lang="en-US" sz="2400" b="1" i="1" dirty="0"/>
              <a:t>.</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8611" y="2438400"/>
            <a:ext cx="334963"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634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1F83A7-6A29-4BF5-A9CF-E572DB96F1B5}"/>
              </a:ext>
            </a:extLst>
          </p:cNvPr>
          <p:cNvPicPr>
            <a:picLocks noChangeAspect="1"/>
          </p:cNvPicPr>
          <p:nvPr/>
        </p:nvPicPr>
        <p:blipFill>
          <a:blip r:embed="rId2"/>
          <a:stretch>
            <a:fillRect/>
          </a:stretch>
        </p:blipFill>
        <p:spPr>
          <a:xfrm>
            <a:off x="0" y="381000"/>
            <a:ext cx="9144000" cy="6096000"/>
          </a:xfrm>
          <a:prstGeom prst="rect">
            <a:avLst/>
          </a:prstGeom>
        </p:spPr>
      </p:pic>
      <p:sp>
        <p:nvSpPr>
          <p:cNvPr id="3" name="Rectangle 2">
            <a:extLst>
              <a:ext uri="{FF2B5EF4-FFF2-40B4-BE49-F238E27FC236}">
                <a16:creationId xmlns:a16="http://schemas.microsoft.com/office/drawing/2014/main" id="{378B168E-2DEC-4E5F-A49E-4335456F9A78}"/>
              </a:ext>
            </a:extLst>
          </p:cNvPr>
          <p:cNvSpPr/>
          <p:nvPr/>
        </p:nvSpPr>
        <p:spPr>
          <a:xfrm>
            <a:off x="3962400" y="5791200"/>
            <a:ext cx="1295400" cy="457200"/>
          </a:xfrm>
          <a:prstGeom prst="rect">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2880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8A9D21-00DB-4D21-94C6-2F66B69283EB}"/>
              </a:ext>
            </a:extLst>
          </p:cNvPr>
          <p:cNvPicPr>
            <a:picLocks noChangeAspect="1"/>
          </p:cNvPicPr>
          <p:nvPr/>
        </p:nvPicPr>
        <p:blipFill>
          <a:blip r:embed="rId2"/>
          <a:stretch>
            <a:fillRect/>
          </a:stretch>
        </p:blipFill>
        <p:spPr>
          <a:xfrm>
            <a:off x="-35767" y="348343"/>
            <a:ext cx="9144000" cy="6096000"/>
          </a:xfrm>
          <a:prstGeom prst="rect">
            <a:avLst/>
          </a:prstGeom>
        </p:spPr>
      </p:pic>
      <p:sp>
        <p:nvSpPr>
          <p:cNvPr id="3" name="Rectangle 2">
            <a:extLst>
              <a:ext uri="{FF2B5EF4-FFF2-40B4-BE49-F238E27FC236}">
                <a16:creationId xmlns:a16="http://schemas.microsoft.com/office/drawing/2014/main" id="{F3FB6E36-37C2-4127-B31D-508ADFC60AE8}"/>
              </a:ext>
            </a:extLst>
          </p:cNvPr>
          <p:cNvSpPr/>
          <p:nvPr/>
        </p:nvSpPr>
        <p:spPr>
          <a:xfrm>
            <a:off x="7315200" y="6105331"/>
            <a:ext cx="1752600" cy="304800"/>
          </a:xfrm>
          <a:prstGeom prst="rect">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465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2B20FF-3728-498D-A724-C80E9E1546A8}"/>
              </a:ext>
            </a:extLst>
          </p:cNvPr>
          <p:cNvPicPr>
            <a:picLocks noChangeAspect="1"/>
          </p:cNvPicPr>
          <p:nvPr/>
        </p:nvPicPr>
        <p:blipFill>
          <a:blip r:embed="rId2"/>
          <a:stretch>
            <a:fillRect/>
          </a:stretch>
        </p:blipFill>
        <p:spPr>
          <a:xfrm>
            <a:off x="0" y="0"/>
            <a:ext cx="9144000" cy="6858000"/>
          </a:xfrm>
          <a:prstGeom prst="rect">
            <a:avLst/>
          </a:prstGeom>
        </p:spPr>
      </p:pic>
      <p:sp>
        <p:nvSpPr>
          <p:cNvPr id="3" name="Rectangle 2">
            <a:extLst>
              <a:ext uri="{FF2B5EF4-FFF2-40B4-BE49-F238E27FC236}">
                <a16:creationId xmlns:a16="http://schemas.microsoft.com/office/drawing/2014/main" id="{A0789A6E-B523-471E-8FF1-3ABFBC396D1C}"/>
              </a:ext>
            </a:extLst>
          </p:cNvPr>
          <p:cNvSpPr/>
          <p:nvPr/>
        </p:nvSpPr>
        <p:spPr>
          <a:xfrm>
            <a:off x="7162800" y="76200"/>
            <a:ext cx="1905000" cy="685800"/>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917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4CBB91D9-0548-475F-91D3-70FFF8EE251C}"/>
              </a:ext>
            </a:extLst>
          </p:cNvPr>
          <p:cNvGraphicFramePr>
            <a:graphicFrameLocks noGrp="1"/>
          </p:cNvGraphicFramePr>
          <p:nvPr>
            <p:extLst>
              <p:ext uri="{D42A27DB-BD31-4B8C-83A1-F6EECF244321}">
                <p14:modId xmlns:p14="http://schemas.microsoft.com/office/powerpoint/2010/main" val="394825429"/>
              </p:ext>
            </p:extLst>
          </p:nvPr>
        </p:nvGraphicFramePr>
        <p:xfrm>
          <a:off x="0" y="0"/>
          <a:ext cx="9296400" cy="6858002"/>
        </p:xfrm>
        <a:graphic>
          <a:graphicData uri="http://schemas.openxmlformats.org/drawingml/2006/table">
            <a:tbl>
              <a:tblPr firstRow="1" bandRow="1">
                <a:tableStyleId>{93296810-A885-4BE3-A3E7-6D5BEEA58F35}</a:tableStyleId>
              </a:tblPr>
              <a:tblGrid>
                <a:gridCol w="2266950">
                  <a:extLst>
                    <a:ext uri="{9D8B030D-6E8A-4147-A177-3AD203B41FA5}">
                      <a16:colId xmlns:a16="http://schemas.microsoft.com/office/drawing/2014/main" val="1282300358"/>
                    </a:ext>
                  </a:extLst>
                </a:gridCol>
                <a:gridCol w="2000250">
                  <a:extLst>
                    <a:ext uri="{9D8B030D-6E8A-4147-A177-3AD203B41FA5}">
                      <a16:colId xmlns:a16="http://schemas.microsoft.com/office/drawing/2014/main" val="1061838540"/>
                    </a:ext>
                  </a:extLst>
                </a:gridCol>
                <a:gridCol w="2514600">
                  <a:extLst>
                    <a:ext uri="{9D8B030D-6E8A-4147-A177-3AD203B41FA5}">
                      <a16:colId xmlns:a16="http://schemas.microsoft.com/office/drawing/2014/main" val="2424129042"/>
                    </a:ext>
                  </a:extLst>
                </a:gridCol>
                <a:gridCol w="2514600">
                  <a:extLst>
                    <a:ext uri="{9D8B030D-6E8A-4147-A177-3AD203B41FA5}">
                      <a16:colId xmlns:a16="http://schemas.microsoft.com/office/drawing/2014/main" val="1443195798"/>
                    </a:ext>
                  </a:extLst>
                </a:gridCol>
              </a:tblGrid>
              <a:tr h="525561">
                <a:tc>
                  <a:txBody>
                    <a:bodyPr/>
                    <a:lstStyle/>
                    <a:p>
                      <a:r>
                        <a:rPr lang="en-US" dirty="0"/>
                        <a:t>Properties </a:t>
                      </a:r>
                    </a:p>
                  </a:txBody>
                  <a:tcPr/>
                </a:tc>
                <a:tc>
                  <a:txBody>
                    <a:bodyPr/>
                    <a:lstStyle/>
                    <a:p>
                      <a:r>
                        <a:rPr lang="en-US" dirty="0"/>
                        <a:t>Solid </a:t>
                      </a:r>
                    </a:p>
                  </a:txBody>
                  <a:tcPr/>
                </a:tc>
                <a:tc>
                  <a:txBody>
                    <a:bodyPr/>
                    <a:lstStyle/>
                    <a:p>
                      <a:r>
                        <a:rPr lang="en-US" dirty="0"/>
                        <a:t>Liquid </a:t>
                      </a:r>
                    </a:p>
                  </a:txBody>
                  <a:tcPr/>
                </a:tc>
                <a:tc>
                  <a:txBody>
                    <a:bodyPr/>
                    <a:lstStyle/>
                    <a:p>
                      <a:r>
                        <a:rPr lang="en-US" dirty="0"/>
                        <a:t>Gas </a:t>
                      </a:r>
                    </a:p>
                  </a:txBody>
                  <a:tcPr/>
                </a:tc>
                <a:extLst>
                  <a:ext uri="{0D108BD9-81ED-4DB2-BD59-A6C34878D82A}">
                    <a16:rowId xmlns:a16="http://schemas.microsoft.com/office/drawing/2014/main" val="1685607767"/>
                  </a:ext>
                </a:extLst>
              </a:tr>
              <a:tr h="1033409">
                <a:tc>
                  <a:txBody>
                    <a:bodyPr/>
                    <a:lstStyle/>
                    <a:p>
                      <a:r>
                        <a:rPr lang="en-US" dirty="0"/>
                        <a:t>Diagrams </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956308987"/>
                  </a:ext>
                </a:extLst>
              </a:tr>
              <a:tr h="525561">
                <a:tc>
                  <a:txBody>
                    <a:bodyPr/>
                    <a:lstStyle/>
                    <a:p>
                      <a:r>
                        <a:rPr lang="en-US" dirty="0"/>
                        <a:t>Particles </a:t>
                      </a:r>
                      <a:r>
                        <a:rPr lang="en-US" dirty="0" err="1"/>
                        <a:t>Seperation</a:t>
                      </a:r>
                      <a:r>
                        <a:rPr lang="en-US" dirty="0"/>
                        <a:t> </a:t>
                      </a:r>
                    </a:p>
                  </a:txBody>
                  <a:tcPr/>
                </a:tc>
                <a:tc>
                  <a:txBody>
                    <a:bodyPr/>
                    <a:lstStyle/>
                    <a:p>
                      <a:r>
                        <a:rPr lang="en-US" dirty="0"/>
                        <a:t>Closely packed </a:t>
                      </a:r>
                    </a:p>
                  </a:txBody>
                  <a:tcPr/>
                </a:tc>
                <a:tc>
                  <a:txBody>
                    <a:bodyPr/>
                    <a:lstStyle/>
                    <a:p>
                      <a:r>
                        <a:rPr lang="en-US" dirty="0"/>
                        <a:t>Just touched </a:t>
                      </a:r>
                    </a:p>
                  </a:txBody>
                  <a:tcPr/>
                </a:tc>
                <a:tc>
                  <a:txBody>
                    <a:bodyPr/>
                    <a:lstStyle/>
                    <a:p>
                      <a:r>
                        <a:rPr lang="en-US" dirty="0"/>
                        <a:t>Far apart</a:t>
                      </a:r>
                    </a:p>
                  </a:txBody>
                  <a:tcPr/>
                </a:tc>
                <a:extLst>
                  <a:ext uri="{0D108BD9-81ED-4DB2-BD59-A6C34878D82A}">
                    <a16:rowId xmlns:a16="http://schemas.microsoft.com/office/drawing/2014/main" val="1271213611"/>
                  </a:ext>
                </a:extLst>
              </a:tr>
              <a:tr h="525561">
                <a:tc>
                  <a:txBody>
                    <a:bodyPr/>
                    <a:lstStyle/>
                    <a:p>
                      <a:r>
                        <a:rPr lang="en-US" dirty="0"/>
                        <a:t>Arrangement </a:t>
                      </a:r>
                    </a:p>
                  </a:txBody>
                  <a:tcPr/>
                </a:tc>
                <a:tc>
                  <a:txBody>
                    <a:bodyPr/>
                    <a:lstStyle/>
                    <a:p>
                      <a:r>
                        <a:rPr lang="en-US" dirty="0"/>
                        <a:t>Regular </a:t>
                      </a:r>
                    </a:p>
                  </a:txBody>
                  <a:tcPr/>
                </a:tc>
                <a:tc>
                  <a:txBody>
                    <a:bodyPr/>
                    <a:lstStyle/>
                    <a:p>
                      <a:r>
                        <a:rPr lang="en-US" dirty="0"/>
                        <a:t>Irregular </a:t>
                      </a:r>
                    </a:p>
                  </a:txBody>
                  <a:tcPr/>
                </a:tc>
                <a:tc>
                  <a:txBody>
                    <a:bodyPr/>
                    <a:lstStyle/>
                    <a:p>
                      <a:r>
                        <a:rPr lang="en-US" dirty="0"/>
                        <a:t>Random (much space)</a:t>
                      </a:r>
                    </a:p>
                  </a:txBody>
                  <a:tcPr/>
                </a:tc>
                <a:extLst>
                  <a:ext uri="{0D108BD9-81ED-4DB2-BD59-A6C34878D82A}">
                    <a16:rowId xmlns:a16="http://schemas.microsoft.com/office/drawing/2014/main" val="2535234480"/>
                  </a:ext>
                </a:extLst>
              </a:tr>
              <a:tr h="525561">
                <a:tc>
                  <a:txBody>
                    <a:bodyPr/>
                    <a:lstStyle/>
                    <a:p>
                      <a:r>
                        <a:rPr lang="en-US" dirty="0"/>
                        <a:t>Force of attraction </a:t>
                      </a:r>
                    </a:p>
                  </a:txBody>
                  <a:tcPr/>
                </a:tc>
                <a:tc>
                  <a:txBody>
                    <a:bodyPr/>
                    <a:lstStyle/>
                    <a:p>
                      <a:r>
                        <a:rPr lang="en-US" dirty="0"/>
                        <a:t>Very strong </a:t>
                      </a:r>
                    </a:p>
                  </a:txBody>
                  <a:tcPr/>
                </a:tc>
                <a:tc>
                  <a:txBody>
                    <a:bodyPr/>
                    <a:lstStyle/>
                    <a:p>
                      <a:r>
                        <a:rPr lang="en-US" dirty="0"/>
                        <a:t>Strong </a:t>
                      </a:r>
                    </a:p>
                  </a:txBody>
                  <a:tcPr/>
                </a:tc>
                <a:tc>
                  <a:txBody>
                    <a:bodyPr/>
                    <a:lstStyle/>
                    <a:p>
                      <a:r>
                        <a:rPr lang="en-US" dirty="0"/>
                        <a:t>Weak/absent </a:t>
                      </a:r>
                    </a:p>
                  </a:txBody>
                  <a:tcPr/>
                </a:tc>
                <a:extLst>
                  <a:ext uri="{0D108BD9-81ED-4DB2-BD59-A6C34878D82A}">
                    <a16:rowId xmlns:a16="http://schemas.microsoft.com/office/drawing/2014/main" val="1462767977"/>
                  </a:ext>
                </a:extLst>
              </a:tr>
              <a:tr h="648042">
                <a:tc>
                  <a:txBody>
                    <a:bodyPr/>
                    <a:lstStyle/>
                    <a:p>
                      <a:r>
                        <a:rPr lang="en-US" dirty="0"/>
                        <a:t>Shape </a:t>
                      </a:r>
                    </a:p>
                  </a:txBody>
                  <a:tcPr/>
                </a:tc>
                <a:tc>
                  <a:txBody>
                    <a:bodyPr/>
                    <a:lstStyle/>
                    <a:p>
                      <a:r>
                        <a:rPr lang="en-US" dirty="0"/>
                        <a:t>Fixed</a:t>
                      </a:r>
                    </a:p>
                  </a:txBody>
                  <a:tcPr/>
                </a:tc>
                <a:tc>
                  <a:txBody>
                    <a:bodyPr/>
                    <a:lstStyle/>
                    <a:p>
                      <a:r>
                        <a:rPr lang="en-US" dirty="0"/>
                        <a:t>Not Fixed</a:t>
                      </a:r>
                      <a:br>
                        <a:rPr lang="en-US" dirty="0"/>
                      </a:br>
                      <a:r>
                        <a:rPr lang="en-US" sz="1600" dirty="0"/>
                        <a:t>(take the container shape)</a:t>
                      </a:r>
                      <a:endParaRPr lang="en-US" dirty="0"/>
                    </a:p>
                  </a:txBody>
                  <a:tcPr/>
                </a:tc>
                <a:tc>
                  <a:txBody>
                    <a:bodyPr/>
                    <a:lstStyle/>
                    <a:p>
                      <a:r>
                        <a:rPr lang="en-US" dirty="0"/>
                        <a:t>Not Fixed </a:t>
                      </a:r>
                    </a:p>
                    <a:p>
                      <a:r>
                        <a:rPr lang="en-US" sz="1600" dirty="0"/>
                        <a:t>(take the container shape </a:t>
                      </a:r>
                      <a:r>
                        <a:rPr lang="en-US" sz="1400" dirty="0"/>
                        <a:t>)</a:t>
                      </a:r>
                      <a:endParaRPr lang="en-US" dirty="0"/>
                    </a:p>
                  </a:txBody>
                  <a:tcPr/>
                </a:tc>
                <a:extLst>
                  <a:ext uri="{0D108BD9-81ED-4DB2-BD59-A6C34878D82A}">
                    <a16:rowId xmlns:a16="http://schemas.microsoft.com/office/drawing/2014/main" val="945285914"/>
                  </a:ext>
                </a:extLst>
              </a:tr>
              <a:tr h="525561">
                <a:tc>
                  <a:txBody>
                    <a:bodyPr/>
                    <a:lstStyle/>
                    <a:p>
                      <a:r>
                        <a:rPr lang="en-US" dirty="0"/>
                        <a:t>Volume </a:t>
                      </a:r>
                    </a:p>
                  </a:txBody>
                  <a:tcPr/>
                </a:tc>
                <a:tc>
                  <a:txBody>
                    <a:bodyPr/>
                    <a:lstStyle/>
                    <a:p>
                      <a:r>
                        <a:rPr lang="en-US" dirty="0"/>
                        <a:t>Fixed </a:t>
                      </a:r>
                    </a:p>
                  </a:txBody>
                  <a:tcPr/>
                </a:tc>
                <a:tc>
                  <a:txBody>
                    <a:bodyPr/>
                    <a:lstStyle/>
                    <a:p>
                      <a:r>
                        <a:rPr lang="en-US" dirty="0"/>
                        <a:t>Fixed </a:t>
                      </a:r>
                    </a:p>
                  </a:txBody>
                  <a:tcPr/>
                </a:tc>
                <a:tc>
                  <a:txBody>
                    <a:bodyPr/>
                    <a:lstStyle/>
                    <a:p>
                      <a:r>
                        <a:rPr lang="en-US" dirty="0"/>
                        <a:t>Not fixed </a:t>
                      </a:r>
                    </a:p>
                  </a:txBody>
                  <a:tcPr/>
                </a:tc>
                <a:extLst>
                  <a:ext uri="{0D108BD9-81ED-4DB2-BD59-A6C34878D82A}">
                    <a16:rowId xmlns:a16="http://schemas.microsoft.com/office/drawing/2014/main" val="1541282230"/>
                  </a:ext>
                </a:extLst>
              </a:tr>
              <a:tr h="525561">
                <a:tc>
                  <a:txBody>
                    <a:bodyPr/>
                    <a:lstStyle/>
                    <a:p>
                      <a:r>
                        <a:rPr lang="en-US" dirty="0"/>
                        <a:t>Compressibility </a:t>
                      </a:r>
                    </a:p>
                  </a:txBody>
                  <a:tcPr/>
                </a:tc>
                <a:tc>
                  <a:txBody>
                    <a:bodyPr/>
                    <a:lstStyle/>
                    <a:p>
                      <a:r>
                        <a:rPr lang="en-US" dirty="0"/>
                        <a:t>No </a:t>
                      </a:r>
                    </a:p>
                  </a:txBody>
                  <a:tcPr/>
                </a:tc>
                <a:tc>
                  <a:txBody>
                    <a:bodyPr/>
                    <a:lstStyle/>
                    <a:p>
                      <a:r>
                        <a:rPr lang="en-US" dirty="0"/>
                        <a:t>No </a:t>
                      </a:r>
                    </a:p>
                  </a:txBody>
                  <a:tcPr/>
                </a:tc>
                <a:tc>
                  <a:txBody>
                    <a:bodyPr/>
                    <a:lstStyle/>
                    <a:p>
                      <a:r>
                        <a:rPr lang="en-US" dirty="0"/>
                        <a:t>Yes   </a:t>
                      </a:r>
                    </a:p>
                  </a:txBody>
                  <a:tcPr/>
                </a:tc>
                <a:extLst>
                  <a:ext uri="{0D108BD9-81ED-4DB2-BD59-A6C34878D82A}">
                    <a16:rowId xmlns:a16="http://schemas.microsoft.com/office/drawing/2014/main" val="4197448135"/>
                  </a:ext>
                </a:extLst>
              </a:tr>
              <a:tr h="972063">
                <a:tc>
                  <a:txBody>
                    <a:bodyPr/>
                    <a:lstStyle/>
                    <a:p>
                      <a:r>
                        <a:rPr lang="en-US" dirty="0"/>
                        <a:t>Movement </a:t>
                      </a:r>
                    </a:p>
                  </a:txBody>
                  <a:tcPr/>
                </a:tc>
                <a:tc>
                  <a:txBody>
                    <a:bodyPr/>
                    <a:lstStyle/>
                    <a:p>
                      <a:r>
                        <a:rPr lang="en-US" dirty="0"/>
                        <a:t>Can’t move </a:t>
                      </a:r>
                    </a:p>
                    <a:p>
                      <a:r>
                        <a:rPr lang="en-US" dirty="0"/>
                        <a:t>Just vibrate at fixed point</a:t>
                      </a:r>
                    </a:p>
                  </a:txBody>
                  <a:tcPr/>
                </a:tc>
                <a:tc>
                  <a:txBody>
                    <a:bodyPr/>
                    <a:lstStyle/>
                    <a:p>
                      <a:r>
                        <a:rPr lang="en-US" dirty="0"/>
                        <a:t>Can move </a:t>
                      </a:r>
                    </a:p>
                    <a:p>
                      <a:r>
                        <a:rPr lang="en-US" dirty="0"/>
                        <a:t>Slide past over each other</a:t>
                      </a:r>
                    </a:p>
                  </a:txBody>
                  <a:tcPr/>
                </a:tc>
                <a:tc>
                  <a:txBody>
                    <a:bodyPr/>
                    <a:lstStyle/>
                    <a:p>
                      <a:r>
                        <a:rPr lang="en-US" dirty="0"/>
                        <a:t>Can move freely</a:t>
                      </a:r>
                    </a:p>
                    <a:p>
                      <a:r>
                        <a:rPr lang="en-US" dirty="0"/>
                        <a:t>Randomly/all direction</a:t>
                      </a:r>
                    </a:p>
                  </a:txBody>
                  <a:tcPr/>
                </a:tc>
                <a:extLst>
                  <a:ext uri="{0D108BD9-81ED-4DB2-BD59-A6C34878D82A}">
                    <a16:rowId xmlns:a16="http://schemas.microsoft.com/office/drawing/2014/main" val="73794972"/>
                  </a:ext>
                </a:extLst>
              </a:tr>
              <a:tr h="525561">
                <a:tc>
                  <a:txBody>
                    <a:bodyPr/>
                    <a:lstStyle/>
                    <a:p>
                      <a:r>
                        <a:rPr lang="en-US" dirty="0"/>
                        <a:t>Density </a:t>
                      </a:r>
                    </a:p>
                  </a:txBody>
                  <a:tcPr/>
                </a:tc>
                <a:tc>
                  <a:txBody>
                    <a:bodyPr/>
                    <a:lstStyle/>
                    <a:p>
                      <a:r>
                        <a:rPr lang="en-US" dirty="0"/>
                        <a:t>high</a:t>
                      </a:r>
                    </a:p>
                  </a:txBody>
                  <a:tcPr/>
                </a:tc>
                <a:tc>
                  <a:txBody>
                    <a:bodyPr/>
                    <a:lstStyle/>
                    <a:p>
                      <a:r>
                        <a:rPr lang="en-US" dirty="0"/>
                        <a:t>low</a:t>
                      </a:r>
                    </a:p>
                  </a:txBody>
                  <a:tcPr/>
                </a:tc>
                <a:tc>
                  <a:txBody>
                    <a:bodyPr/>
                    <a:lstStyle/>
                    <a:p>
                      <a:r>
                        <a:rPr lang="en-US" dirty="0"/>
                        <a:t>Very low</a:t>
                      </a:r>
                    </a:p>
                  </a:txBody>
                  <a:tcPr/>
                </a:tc>
                <a:extLst>
                  <a:ext uri="{0D108BD9-81ED-4DB2-BD59-A6C34878D82A}">
                    <a16:rowId xmlns:a16="http://schemas.microsoft.com/office/drawing/2014/main" val="544257226"/>
                  </a:ext>
                </a:extLst>
              </a:tr>
              <a:tr h="525561">
                <a:tc>
                  <a:txBody>
                    <a:bodyPr/>
                    <a:lstStyle/>
                    <a:p>
                      <a:r>
                        <a:rPr lang="en-US" dirty="0"/>
                        <a:t>Kinetic energy </a:t>
                      </a:r>
                    </a:p>
                  </a:txBody>
                  <a:tcPr/>
                </a:tc>
                <a:tc>
                  <a:txBody>
                    <a:bodyPr/>
                    <a:lstStyle/>
                    <a:p>
                      <a:r>
                        <a:rPr lang="en-US" dirty="0"/>
                        <a:t>Very low </a:t>
                      </a:r>
                    </a:p>
                  </a:txBody>
                  <a:tcPr/>
                </a:tc>
                <a:tc>
                  <a:txBody>
                    <a:bodyPr/>
                    <a:lstStyle/>
                    <a:p>
                      <a:r>
                        <a:rPr lang="en-US" dirty="0"/>
                        <a:t>High </a:t>
                      </a:r>
                    </a:p>
                  </a:txBody>
                  <a:tcPr/>
                </a:tc>
                <a:tc>
                  <a:txBody>
                    <a:bodyPr/>
                    <a:lstStyle/>
                    <a:p>
                      <a:r>
                        <a:rPr lang="en-US" dirty="0"/>
                        <a:t>Very high </a:t>
                      </a:r>
                    </a:p>
                  </a:txBody>
                  <a:tcPr/>
                </a:tc>
                <a:extLst>
                  <a:ext uri="{0D108BD9-81ED-4DB2-BD59-A6C34878D82A}">
                    <a16:rowId xmlns:a16="http://schemas.microsoft.com/office/drawing/2014/main" val="2243027655"/>
                  </a:ext>
                </a:extLst>
              </a:tr>
            </a:tbl>
          </a:graphicData>
        </a:graphic>
      </p:graphicFrame>
      <p:pic>
        <p:nvPicPr>
          <p:cNvPr id="4" name="Picture 3">
            <a:extLst>
              <a:ext uri="{FF2B5EF4-FFF2-40B4-BE49-F238E27FC236}">
                <a16:creationId xmlns:a16="http://schemas.microsoft.com/office/drawing/2014/main" id="{1C11C1B3-87DA-4685-AB24-5A89D76B7997}"/>
              </a:ext>
            </a:extLst>
          </p:cNvPr>
          <p:cNvPicPr>
            <a:picLocks noChangeAspect="1"/>
          </p:cNvPicPr>
          <p:nvPr/>
        </p:nvPicPr>
        <p:blipFill rotWithShape="1">
          <a:blip r:embed="rId2"/>
          <a:srcRect l="5000" t="41667" r="71250" b="28333"/>
          <a:stretch/>
        </p:blipFill>
        <p:spPr>
          <a:xfrm>
            <a:off x="2514600" y="533400"/>
            <a:ext cx="1447800" cy="990600"/>
          </a:xfrm>
          <a:prstGeom prst="rect">
            <a:avLst/>
          </a:prstGeom>
        </p:spPr>
      </p:pic>
      <p:pic>
        <p:nvPicPr>
          <p:cNvPr id="5" name="Picture 4">
            <a:extLst>
              <a:ext uri="{FF2B5EF4-FFF2-40B4-BE49-F238E27FC236}">
                <a16:creationId xmlns:a16="http://schemas.microsoft.com/office/drawing/2014/main" id="{363F6868-A873-4308-96C3-F32B6EA750EA}"/>
              </a:ext>
            </a:extLst>
          </p:cNvPr>
          <p:cNvPicPr>
            <a:picLocks noChangeAspect="1"/>
          </p:cNvPicPr>
          <p:nvPr/>
        </p:nvPicPr>
        <p:blipFill rotWithShape="1">
          <a:blip r:embed="rId2"/>
          <a:srcRect l="38750" t="43334" r="38750" b="30000"/>
          <a:stretch/>
        </p:blipFill>
        <p:spPr>
          <a:xfrm>
            <a:off x="4800600" y="562991"/>
            <a:ext cx="1371600" cy="957943"/>
          </a:xfrm>
          <a:prstGeom prst="rect">
            <a:avLst/>
          </a:prstGeom>
        </p:spPr>
      </p:pic>
      <p:pic>
        <p:nvPicPr>
          <p:cNvPr id="6" name="Picture 5">
            <a:extLst>
              <a:ext uri="{FF2B5EF4-FFF2-40B4-BE49-F238E27FC236}">
                <a16:creationId xmlns:a16="http://schemas.microsoft.com/office/drawing/2014/main" id="{3FCB8279-51CC-4DA4-AE80-E5806ABFD346}"/>
              </a:ext>
            </a:extLst>
          </p:cNvPr>
          <p:cNvPicPr>
            <a:picLocks noChangeAspect="1"/>
          </p:cNvPicPr>
          <p:nvPr/>
        </p:nvPicPr>
        <p:blipFill rotWithShape="1">
          <a:blip r:embed="rId2"/>
          <a:srcRect l="72500" t="41667" r="5000" b="31667"/>
          <a:stretch/>
        </p:blipFill>
        <p:spPr>
          <a:xfrm>
            <a:off x="7391400" y="562992"/>
            <a:ext cx="1295400" cy="957942"/>
          </a:xfrm>
          <a:prstGeom prst="rect">
            <a:avLst/>
          </a:prstGeom>
        </p:spPr>
      </p:pic>
    </p:spTree>
    <p:extLst>
      <p:ext uri="{BB962C8B-B14F-4D97-AF65-F5344CB8AC3E}">
        <p14:creationId xmlns:p14="http://schemas.microsoft.com/office/powerpoint/2010/main" val="2312633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F374470-69D6-4C95-87E4-8123FF20FA8A}"/>
              </a:ext>
            </a:extLst>
          </p:cNvPr>
          <p:cNvPicPr>
            <a:picLocks noChangeAspect="1"/>
          </p:cNvPicPr>
          <p:nvPr/>
        </p:nvPicPr>
        <p:blipFill>
          <a:blip r:embed="rId2"/>
          <a:stretch>
            <a:fillRect/>
          </a:stretch>
        </p:blipFill>
        <p:spPr>
          <a:xfrm>
            <a:off x="0" y="-17106"/>
            <a:ext cx="9144000" cy="6875106"/>
          </a:xfrm>
          <a:prstGeom prst="rect">
            <a:avLst/>
          </a:prstGeom>
        </p:spPr>
      </p:pic>
      <p:sp>
        <p:nvSpPr>
          <p:cNvPr id="3" name="Rectangle: Rounded Corners 2">
            <a:extLst>
              <a:ext uri="{FF2B5EF4-FFF2-40B4-BE49-F238E27FC236}">
                <a16:creationId xmlns:a16="http://schemas.microsoft.com/office/drawing/2014/main" id="{010E87BB-1D33-427E-AAA6-F6FE4153E1A4}"/>
              </a:ext>
            </a:extLst>
          </p:cNvPr>
          <p:cNvSpPr/>
          <p:nvPr/>
        </p:nvSpPr>
        <p:spPr>
          <a:xfrm>
            <a:off x="3886200" y="5791200"/>
            <a:ext cx="1371600" cy="45720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59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3747B-192A-4F74-987B-8A723783884E}"/>
              </a:ext>
            </a:extLst>
          </p:cNvPr>
          <p:cNvPicPr>
            <a:picLocks noChangeAspect="1"/>
          </p:cNvPicPr>
          <p:nvPr/>
        </p:nvPicPr>
        <p:blipFill>
          <a:blip r:embed="rId2"/>
          <a:stretch>
            <a:fillRect/>
          </a:stretch>
        </p:blipFill>
        <p:spPr>
          <a:xfrm>
            <a:off x="0" y="-26438"/>
            <a:ext cx="9144000" cy="7036838"/>
          </a:xfrm>
          <a:prstGeom prst="rect">
            <a:avLst/>
          </a:prstGeom>
        </p:spPr>
      </p:pic>
      <p:sp>
        <p:nvSpPr>
          <p:cNvPr id="3" name="Rectangle: Rounded Corners 2">
            <a:extLst>
              <a:ext uri="{FF2B5EF4-FFF2-40B4-BE49-F238E27FC236}">
                <a16:creationId xmlns:a16="http://schemas.microsoft.com/office/drawing/2014/main" id="{A9307CB4-863E-44A6-9070-3CCF51BA8635}"/>
              </a:ext>
            </a:extLst>
          </p:cNvPr>
          <p:cNvSpPr/>
          <p:nvPr/>
        </p:nvSpPr>
        <p:spPr>
          <a:xfrm>
            <a:off x="7620000" y="152400"/>
            <a:ext cx="1524000" cy="9906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06E9861-6F03-4051-B88E-050F1D0660DD}"/>
              </a:ext>
            </a:extLst>
          </p:cNvPr>
          <p:cNvSpPr/>
          <p:nvPr/>
        </p:nvSpPr>
        <p:spPr>
          <a:xfrm>
            <a:off x="7239000" y="381000"/>
            <a:ext cx="990600" cy="76200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653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99633"/>
            <a:ext cx="8534400" cy="2492990"/>
          </a:xfrm>
          <a:prstGeom prst="rect">
            <a:avLst/>
          </a:prstGeom>
          <a:solidFill>
            <a:schemeClr val="accent2">
              <a:lumMod val="20000"/>
              <a:lumOff val="80000"/>
            </a:schemeClr>
          </a:solidFill>
        </p:spPr>
        <p:txBody>
          <a:bodyPr wrap="square">
            <a:spAutoFit/>
          </a:bodyPr>
          <a:lstStyle/>
          <a:p>
            <a:r>
              <a:rPr lang="en-US" sz="2000" b="1" dirty="0"/>
              <a:t>Q. Explain how a solid is changed into a liquid during melting (heating) in terms of kinetic particle  theory. </a:t>
            </a:r>
          </a:p>
          <a:p>
            <a:endParaRPr lang="en-US" sz="2000" b="1" dirty="0"/>
          </a:p>
          <a:p>
            <a:pPr marL="342900" indent="-342900">
              <a:buFont typeface="Wingdings" pitchFamily="2" charset="2"/>
              <a:buChar char="Ø"/>
            </a:pPr>
            <a:r>
              <a:rPr lang="en-US" sz="2000" b="1" dirty="0"/>
              <a:t>On heating, solid particles gain more heat energy and so vibrate faster.</a:t>
            </a:r>
          </a:p>
          <a:p>
            <a:pPr marL="457200" indent="-457200">
              <a:buFont typeface="Wingdings" pitchFamily="2" charset="2"/>
              <a:buChar char="Ø"/>
            </a:pPr>
            <a:r>
              <a:rPr lang="en-US" sz="2000" b="1" dirty="0"/>
              <a:t>with enough vibration, some force of attraction between particles are broken and solid is changed into the liquid.</a:t>
            </a:r>
            <a:endParaRPr lang="en-US" b="1" dirty="0"/>
          </a:p>
          <a:p>
            <a:r>
              <a:rPr lang="en-US" dirty="0"/>
              <a:t> </a:t>
            </a:r>
          </a:p>
          <a:p>
            <a:r>
              <a:rPr lang="en-US" dirty="0"/>
              <a:t> </a:t>
            </a:r>
          </a:p>
        </p:txBody>
      </p:sp>
      <p:sp>
        <p:nvSpPr>
          <p:cNvPr id="3" name="TextBox 2"/>
          <p:cNvSpPr txBox="1"/>
          <p:nvPr/>
        </p:nvSpPr>
        <p:spPr>
          <a:xfrm>
            <a:off x="304800" y="3505200"/>
            <a:ext cx="8534400" cy="2246769"/>
          </a:xfrm>
          <a:prstGeom prst="rect">
            <a:avLst/>
          </a:prstGeom>
          <a:solidFill>
            <a:schemeClr val="tx2">
              <a:lumMod val="20000"/>
              <a:lumOff val="80000"/>
            </a:schemeClr>
          </a:solidFill>
        </p:spPr>
        <p:txBody>
          <a:bodyPr wrap="square" rtlCol="0">
            <a:spAutoFit/>
          </a:bodyPr>
          <a:lstStyle/>
          <a:p>
            <a:r>
              <a:rPr lang="en-US" sz="2000" b="1" dirty="0"/>
              <a:t>Q. Explain how a liquid is changed into a solid during freezing (cooling) in terms of kinetic  particle theory.</a:t>
            </a:r>
          </a:p>
          <a:p>
            <a:endParaRPr lang="en-US" sz="2000" b="1" dirty="0"/>
          </a:p>
          <a:p>
            <a:pPr marL="342900" indent="-342900">
              <a:buFont typeface="Wingdings" pitchFamily="2" charset="2"/>
              <a:buChar char="Ø"/>
            </a:pPr>
            <a:r>
              <a:rPr lang="en-US" sz="2000" b="1" dirty="0"/>
              <a:t>On cooling, liquid particles lose heat energy and so move slower.</a:t>
            </a:r>
          </a:p>
          <a:p>
            <a:pPr marL="342900" indent="-342900">
              <a:buFont typeface="Wingdings" pitchFamily="2" charset="2"/>
              <a:buChar char="Ø"/>
            </a:pPr>
            <a:r>
              <a:rPr lang="en-US" sz="2000" b="1" dirty="0"/>
              <a:t>The force of attraction between particles becomes stronger and makes new forces.</a:t>
            </a:r>
          </a:p>
          <a:p>
            <a:r>
              <a:rPr lang="en-US" sz="2000" b="1" dirty="0"/>
              <a:t>       So, the liquid is changed into a solid.</a:t>
            </a:r>
          </a:p>
        </p:txBody>
      </p:sp>
    </p:spTree>
    <p:extLst>
      <p:ext uri="{BB962C8B-B14F-4D97-AF65-F5344CB8AC3E}">
        <p14:creationId xmlns:p14="http://schemas.microsoft.com/office/powerpoint/2010/main" val="3936267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756821"/>
            <a:ext cx="66294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304800" y="191039"/>
            <a:ext cx="8534400" cy="369332"/>
          </a:xfrm>
          <a:prstGeom prst="rect">
            <a:avLst/>
          </a:prstGeom>
          <a:solidFill>
            <a:schemeClr val="accent3">
              <a:lumMod val="40000"/>
              <a:lumOff val="60000"/>
            </a:schemeClr>
          </a:solidFill>
        </p:spPr>
        <p:txBody>
          <a:bodyPr wrap="square" rtlCol="0">
            <a:spAutoFit/>
          </a:bodyPr>
          <a:lstStyle/>
          <a:p>
            <a:pPr algn="ctr"/>
            <a:r>
              <a:rPr lang="en-US" b="1" dirty="0"/>
              <a:t>Chemistry </a:t>
            </a:r>
            <a:r>
              <a:rPr lang="en-US" b="1" dirty="0" err="1"/>
              <a:t>edexcel</a:t>
            </a:r>
            <a:r>
              <a:rPr lang="en-US" b="1" dirty="0"/>
              <a:t> international GCSE</a:t>
            </a:r>
          </a:p>
        </p:txBody>
      </p:sp>
    </p:spTree>
    <p:extLst>
      <p:ext uri="{BB962C8B-B14F-4D97-AF65-F5344CB8AC3E}">
        <p14:creationId xmlns:p14="http://schemas.microsoft.com/office/powerpoint/2010/main" val="2634297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91200" cy="639762"/>
          </a:xfrm>
          <a:solidFill>
            <a:schemeClr val="bg2">
              <a:lumMod val="75000"/>
            </a:schemeClr>
          </a:solidFill>
        </p:spPr>
        <p:txBody>
          <a:bodyPr>
            <a:normAutofit fontScale="90000"/>
          </a:bodyPr>
          <a:lstStyle/>
          <a:p>
            <a:r>
              <a:rPr lang="en-US" dirty="0"/>
              <a:t> gas laws</a:t>
            </a:r>
          </a:p>
        </p:txBody>
      </p:sp>
      <p:sp>
        <p:nvSpPr>
          <p:cNvPr id="3" name="TextBox 2"/>
          <p:cNvSpPr txBox="1"/>
          <p:nvPr/>
        </p:nvSpPr>
        <p:spPr>
          <a:xfrm>
            <a:off x="76200" y="838200"/>
            <a:ext cx="5867400" cy="6494085"/>
          </a:xfrm>
          <a:prstGeom prst="rect">
            <a:avLst/>
          </a:prstGeom>
          <a:noFill/>
        </p:spPr>
        <p:txBody>
          <a:bodyPr wrap="square" rtlCol="0">
            <a:spAutoFit/>
          </a:bodyPr>
          <a:lstStyle/>
          <a:p>
            <a:r>
              <a:rPr lang="en-US" sz="2400" b="1" dirty="0"/>
              <a:t> </a:t>
            </a:r>
          </a:p>
          <a:p>
            <a:pPr marL="342900" indent="-342900">
              <a:buFont typeface="Wingdings" pitchFamily="2" charset="2"/>
              <a:buChar char="Ø"/>
            </a:pPr>
            <a:r>
              <a:rPr lang="en-US" sz="3200" b="1" dirty="0">
                <a:solidFill>
                  <a:srgbClr val="FF0000"/>
                </a:solidFill>
              </a:rPr>
              <a:t>Guy-</a:t>
            </a:r>
            <a:r>
              <a:rPr lang="en-US" sz="3200" b="1" dirty="0" err="1">
                <a:solidFill>
                  <a:srgbClr val="FF0000"/>
                </a:solidFill>
              </a:rPr>
              <a:t>lussac</a:t>
            </a:r>
            <a:r>
              <a:rPr lang="en-US" sz="3200" b="1" dirty="0">
                <a:solidFill>
                  <a:srgbClr val="FF0000"/>
                </a:solidFill>
              </a:rPr>
              <a:t> law</a:t>
            </a:r>
          </a:p>
          <a:p>
            <a:r>
              <a:rPr lang="en-US" sz="2400" b="1" dirty="0">
                <a:solidFill>
                  <a:srgbClr val="FF0000"/>
                </a:solidFill>
              </a:rPr>
              <a:t>(Relation between temperature and pressure of gas)</a:t>
            </a:r>
          </a:p>
          <a:p>
            <a:r>
              <a:rPr lang="en-US" sz="2400" b="1" dirty="0"/>
              <a:t> </a:t>
            </a:r>
          </a:p>
          <a:p>
            <a:r>
              <a:rPr lang="en-US" sz="2400" b="1" dirty="0"/>
              <a:t> </a:t>
            </a:r>
          </a:p>
          <a:p>
            <a:r>
              <a:rPr lang="en-US" sz="2400" b="1" dirty="0"/>
              <a:t>  When a gas is heated in a closed container, the gas particles gain heat energy and they move ………, So, they hit on the inner wall of container more often with ………..……. force  causing ………..……. pressure. The ……….….. the temperature, the …………. the pressure will be in the closed container.  They are ………………………………….. each other. </a:t>
            </a:r>
          </a:p>
          <a:p>
            <a:r>
              <a:rPr lang="en-US" sz="2400" b="1" dirty="0"/>
              <a:t> </a:t>
            </a:r>
          </a:p>
          <a:p>
            <a:r>
              <a:rPr lang="en-US" sz="2400" b="1" dirty="0"/>
              <a:t> </a:t>
            </a:r>
          </a:p>
          <a:p>
            <a:r>
              <a:rPr lang="en-US" sz="2400" b="1" dirty="0"/>
              <a:t>  </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944" t="61481" r="64999" b="20185"/>
          <a:stretch/>
        </p:blipFill>
        <p:spPr bwMode="auto">
          <a:xfrm>
            <a:off x="6153150" y="5229225"/>
            <a:ext cx="25336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1956" t="17037" r="4125" b="1335"/>
          <a:stretch/>
        </p:blipFill>
        <p:spPr bwMode="auto">
          <a:xfrm>
            <a:off x="6067425" y="1143000"/>
            <a:ext cx="2781300"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56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25" y="1219200"/>
            <a:ext cx="5172075" cy="4832092"/>
          </a:xfrm>
          <a:prstGeom prst="rect">
            <a:avLst/>
          </a:prstGeom>
        </p:spPr>
        <p:txBody>
          <a:bodyPr wrap="square">
            <a:spAutoFit/>
          </a:bodyPr>
          <a:lstStyle/>
          <a:p>
            <a:pPr marL="457200" indent="-457200">
              <a:buFont typeface="Wingdings" pitchFamily="2" charset="2"/>
              <a:buChar char="Ø"/>
            </a:pPr>
            <a:r>
              <a:rPr lang="en-US" sz="3200" b="1" dirty="0">
                <a:solidFill>
                  <a:srgbClr val="FF0000"/>
                </a:solidFill>
              </a:rPr>
              <a:t>Charles’ law</a:t>
            </a:r>
          </a:p>
          <a:p>
            <a:r>
              <a:rPr lang="en-US" b="1" dirty="0">
                <a:solidFill>
                  <a:srgbClr val="FF0000"/>
                </a:solidFill>
              </a:rPr>
              <a:t>(Relation between temperature and volume of gas )</a:t>
            </a:r>
          </a:p>
          <a:p>
            <a:endParaRPr lang="en-US" b="1" dirty="0"/>
          </a:p>
          <a:p>
            <a:r>
              <a:rPr lang="en-US" dirty="0"/>
              <a:t>    </a:t>
            </a:r>
            <a:r>
              <a:rPr lang="en-US" sz="2400" b="1" dirty="0"/>
              <a:t>When a gas is heated in a closed container, the gas particles gain…….and they …….. So, they push on the syringe plunger with greater force causing greater volume. The ..….. the temperature, the ……..the volume of gas will be in the gas syringe.   They are ……proportional to  each other.    </a:t>
            </a:r>
          </a:p>
          <a:p>
            <a:endParaRPr lang="en-US" sz="2400" b="1" dirty="0"/>
          </a:p>
          <a:p>
            <a:r>
              <a:rPr lang="en-US" sz="2400" b="1" dirty="0"/>
              <a:t> </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344" b="11381"/>
          <a:stretch/>
        </p:blipFill>
        <p:spPr bwMode="auto">
          <a:xfrm>
            <a:off x="5181600" y="1447800"/>
            <a:ext cx="35814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1489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28600"/>
            <a:ext cx="8229600" cy="1143000"/>
          </a:xfrm>
        </p:spPr>
        <p:txBody>
          <a:bodyPr>
            <a:normAutofit fontScale="90000"/>
          </a:bodyPr>
          <a:lstStyle/>
          <a:p>
            <a:r>
              <a:rPr lang="en-US" dirty="0"/>
              <a:t> </a:t>
            </a:r>
            <a:br>
              <a:rPr lang="en-US" dirty="0"/>
            </a:br>
            <a:r>
              <a:rPr lang="en-US" dirty="0"/>
              <a:t> </a:t>
            </a:r>
            <a:br>
              <a:rPr lang="en-US" dirty="0"/>
            </a:br>
            <a:r>
              <a:rPr lang="en-US" dirty="0"/>
              <a:t> </a:t>
            </a:r>
          </a:p>
        </p:txBody>
      </p:sp>
      <p:sp>
        <p:nvSpPr>
          <p:cNvPr id="4" name="TextBox 3"/>
          <p:cNvSpPr txBox="1"/>
          <p:nvPr/>
        </p:nvSpPr>
        <p:spPr>
          <a:xfrm>
            <a:off x="-114300" y="1228725"/>
            <a:ext cx="5353050" cy="4154984"/>
          </a:xfrm>
          <a:prstGeom prst="rect">
            <a:avLst/>
          </a:prstGeom>
          <a:noFill/>
        </p:spPr>
        <p:txBody>
          <a:bodyPr wrap="square" rtlCol="0">
            <a:spAutoFit/>
          </a:bodyPr>
          <a:lstStyle/>
          <a:p>
            <a:pPr marL="800100" lvl="1" indent="-342900">
              <a:buFont typeface="Wingdings" pitchFamily="2" charset="2"/>
              <a:buChar char="Ø"/>
            </a:pPr>
            <a:r>
              <a:rPr lang="en-US" sz="2400" b="1" dirty="0">
                <a:solidFill>
                  <a:srgbClr val="FF0000"/>
                </a:solidFill>
              </a:rPr>
              <a:t>Boyle’s law</a:t>
            </a:r>
          </a:p>
          <a:p>
            <a:pPr lvl="1"/>
            <a:r>
              <a:rPr lang="en-US" sz="2400" b="1" dirty="0">
                <a:solidFill>
                  <a:srgbClr val="FF0000"/>
                </a:solidFill>
              </a:rPr>
              <a:t>(Relation between pressure and volume)</a:t>
            </a:r>
          </a:p>
          <a:p>
            <a:pPr lvl="1"/>
            <a:endParaRPr lang="en-US" sz="2400" b="1" dirty="0">
              <a:solidFill>
                <a:srgbClr val="FF0000"/>
              </a:solidFill>
            </a:endParaRPr>
          </a:p>
          <a:p>
            <a:pPr lvl="1"/>
            <a:endParaRPr lang="en-US" sz="2400" b="1" dirty="0">
              <a:solidFill>
                <a:srgbClr val="FF0000"/>
              </a:solidFill>
            </a:endParaRPr>
          </a:p>
          <a:p>
            <a:pPr lvl="1"/>
            <a:r>
              <a:rPr lang="en-US" sz="2400" b="1" dirty="0"/>
              <a:t>When a gas is ……. in a gas syringe, the gas particles are ……  and they form ……  volume.  The …… the pressure , the ……. the volume of gas will be in the gas syringe.  They are inversely proportional each other.</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762000"/>
            <a:ext cx="3962400" cy="5057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411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59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458200" cy="6555641"/>
          </a:xfrm>
          <a:prstGeom prst="rect">
            <a:avLst/>
          </a:prstGeom>
        </p:spPr>
        <p:txBody>
          <a:bodyPr wrap="square">
            <a:spAutoFit/>
          </a:bodyPr>
          <a:lstStyle/>
          <a:p>
            <a:pPr>
              <a:lnSpc>
                <a:spcPct val="300000"/>
              </a:lnSpc>
            </a:pPr>
            <a:r>
              <a:rPr lang="en-US" sz="1400" dirty="0"/>
              <a:t> </a:t>
            </a:r>
            <a:r>
              <a:rPr lang="en-US" sz="2000" b="1" dirty="0"/>
              <a:t>Process                                     Change in state                            Energy  </a:t>
            </a:r>
          </a:p>
          <a:p>
            <a:pPr>
              <a:lnSpc>
                <a:spcPct val="300000"/>
              </a:lnSpc>
            </a:pPr>
            <a:r>
              <a:rPr lang="en-US" sz="2000" b="1" dirty="0"/>
              <a:t>1. Melting                                                                                          </a:t>
            </a:r>
          </a:p>
          <a:p>
            <a:pPr>
              <a:lnSpc>
                <a:spcPct val="300000"/>
              </a:lnSpc>
            </a:pPr>
            <a:r>
              <a:rPr lang="en-US" sz="2000" b="1" dirty="0"/>
              <a:t>2. Boiling                                        </a:t>
            </a:r>
          </a:p>
          <a:p>
            <a:pPr>
              <a:lnSpc>
                <a:spcPct val="300000"/>
              </a:lnSpc>
            </a:pPr>
            <a:r>
              <a:rPr lang="en-US" sz="2000" b="1" dirty="0"/>
              <a:t>3. Condensation                             </a:t>
            </a:r>
          </a:p>
          <a:p>
            <a:pPr>
              <a:lnSpc>
                <a:spcPct val="300000"/>
              </a:lnSpc>
            </a:pPr>
            <a:r>
              <a:rPr lang="en-US" sz="2000" b="1" dirty="0"/>
              <a:t>4. Freezing                                      </a:t>
            </a:r>
          </a:p>
          <a:p>
            <a:pPr>
              <a:lnSpc>
                <a:spcPct val="300000"/>
              </a:lnSpc>
            </a:pPr>
            <a:r>
              <a:rPr lang="en-US" sz="2000" b="1" dirty="0"/>
              <a:t>5. Sublimation                                </a:t>
            </a:r>
          </a:p>
          <a:p>
            <a:pPr>
              <a:lnSpc>
                <a:spcPct val="300000"/>
              </a:lnSpc>
            </a:pPr>
            <a:r>
              <a:rPr lang="en-US" sz="2000" b="1" dirty="0"/>
              <a:t>6. Deposition </a:t>
            </a:r>
          </a:p>
        </p:txBody>
      </p:sp>
    </p:spTree>
    <p:extLst>
      <p:ext uri="{BB962C8B-B14F-4D97-AF65-F5344CB8AC3E}">
        <p14:creationId xmlns:p14="http://schemas.microsoft.com/office/powerpoint/2010/main" val="3584268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vaporation vs. Boiling - ppt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315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8594"/>
          <a:stretch/>
        </p:blipFill>
        <p:spPr bwMode="auto">
          <a:xfrm>
            <a:off x="0" y="-228600"/>
            <a:ext cx="9144000" cy="70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7065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219200"/>
            <a:ext cx="8839200" cy="4893647"/>
          </a:xfrm>
          <a:prstGeom prst="rect">
            <a:avLst/>
          </a:prstGeom>
        </p:spPr>
        <p:txBody>
          <a:bodyPr wrap="square">
            <a:spAutoFit/>
          </a:bodyPr>
          <a:lstStyle/>
          <a:p>
            <a:r>
              <a:rPr lang="en-US" sz="2400" b="1" dirty="0"/>
              <a:t>• In a solid the particles are held in position by bonding to their </a:t>
            </a:r>
            <a:r>
              <a:rPr lang="en-US" sz="2400" b="1" dirty="0" err="1"/>
              <a:t>neighbours</a:t>
            </a:r>
            <a:r>
              <a:rPr lang="en-US" sz="2400" b="1" dirty="0"/>
              <a:t>. (……. on the graph). </a:t>
            </a:r>
          </a:p>
          <a:p>
            <a:endParaRPr lang="en-US" sz="2400" b="1" dirty="0"/>
          </a:p>
          <a:p>
            <a:r>
              <a:rPr lang="en-US" sz="2400" b="1" dirty="0"/>
              <a:t>• As the solid is warmed the particles vibrate but cannot move. (……  on the graph)</a:t>
            </a:r>
          </a:p>
          <a:p>
            <a:endParaRPr lang="en-US" sz="2400" b="1" dirty="0"/>
          </a:p>
          <a:p>
            <a:r>
              <a:rPr lang="en-US" sz="2400" b="1" dirty="0"/>
              <a:t>• At the melting point heat needs to be added to melt the solid and break some bonds between the particles, so the temperature doesn’t rise until it is all liquid. (………. on the  graph)</a:t>
            </a:r>
          </a:p>
          <a:p>
            <a:endParaRPr lang="en-US" sz="2400" b="1" dirty="0"/>
          </a:p>
          <a:p>
            <a:r>
              <a:rPr lang="en-US" sz="2400" b="1" dirty="0"/>
              <a:t>• At the boiling point heat needs to be added to change break all the forces between the particles in the liquid turning the substance into a gas. (………..on the graph) </a:t>
            </a:r>
          </a:p>
        </p:txBody>
      </p:sp>
      <p:sp>
        <p:nvSpPr>
          <p:cNvPr id="3" name="TextBox 2"/>
          <p:cNvSpPr txBox="1"/>
          <p:nvPr/>
        </p:nvSpPr>
        <p:spPr>
          <a:xfrm>
            <a:off x="152400" y="381000"/>
            <a:ext cx="8763000" cy="646331"/>
          </a:xfrm>
          <a:prstGeom prst="rect">
            <a:avLst/>
          </a:prstGeom>
          <a:solidFill>
            <a:schemeClr val="accent6">
              <a:lumMod val="40000"/>
              <a:lumOff val="60000"/>
            </a:schemeClr>
          </a:solidFill>
        </p:spPr>
        <p:txBody>
          <a:bodyPr wrap="square" rtlCol="0">
            <a:spAutoFit/>
          </a:bodyPr>
          <a:lstStyle/>
          <a:p>
            <a:pPr algn="ctr"/>
            <a:r>
              <a:rPr lang="en-US" sz="3600" b="1" dirty="0"/>
              <a:t>Heating curve of water</a:t>
            </a:r>
          </a:p>
        </p:txBody>
      </p:sp>
    </p:spTree>
    <p:extLst>
      <p:ext uri="{BB962C8B-B14F-4D97-AF65-F5344CB8AC3E}">
        <p14:creationId xmlns:p14="http://schemas.microsoft.com/office/powerpoint/2010/main" val="1260626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52399"/>
            <a:ext cx="9143999" cy="2893100"/>
          </a:xfrm>
          <a:prstGeom prst="rect">
            <a:avLst/>
          </a:prstGeom>
          <a:solidFill>
            <a:schemeClr val="accent6">
              <a:lumMod val="40000"/>
              <a:lumOff val="60000"/>
            </a:schemeClr>
          </a:solidFill>
        </p:spPr>
        <p:txBody>
          <a:bodyPr wrap="square">
            <a:spAutoFit/>
          </a:bodyPr>
          <a:lstStyle/>
          <a:p>
            <a:r>
              <a:rPr lang="en-US" sz="2400" b="1" dirty="0"/>
              <a:t>Q. Explain why melting point of any substance is always lower than its boiling point</a:t>
            </a:r>
            <a:r>
              <a:rPr lang="en-US" dirty="0"/>
              <a:t>.</a:t>
            </a:r>
          </a:p>
          <a:p>
            <a:endParaRPr lang="en-US" dirty="0"/>
          </a:p>
          <a:p>
            <a:pPr marL="285750" indent="-285750">
              <a:buFont typeface="Wingdings" pitchFamily="2" charset="2"/>
              <a:buChar char="Ø"/>
            </a:pPr>
            <a:r>
              <a:rPr lang="en-US" sz="2000" b="1" dirty="0"/>
              <a:t>Only some forces of attraction between solid particles are broken down in the melting.</a:t>
            </a:r>
          </a:p>
          <a:p>
            <a:pPr marL="285750" indent="-285750">
              <a:buFont typeface="Wingdings" pitchFamily="2" charset="2"/>
              <a:buChar char="Ø"/>
            </a:pPr>
            <a:r>
              <a:rPr lang="en-US" sz="2000" b="1" dirty="0"/>
              <a:t>But, all forces of </a:t>
            </a:r>
            <a:r>
              <a:rPr lang="en-US" sz="2000" b="1" dirty="0" err="1"/>
              <a:t>atttraction</a:t>
            </a:r>
            <a:r>
              <a:rPr lang="en-US" sz="2000" b="1" dirty="0"/>
              <a:t> between liquid particles are completely broken down in  the boiling.</a:t>
            </a:r>
          </a:p>
          <a:p>
            <a:r>
              <a:rPr lang="en-US" dirty="0"/>
              <a:t> </a:t>
            </a:r>
          </a:p>
          <a:p>
            <a:r>
              <a:rPr lang="en-US" dirty="0"/>
              <a:t> </a:t>
            </a:r>
          </a:p>
        </p:txBody>
      </p:sp>
      <p:sp>
        <p:nvSpPr>
          <p:cNvPr id="3" name="Rectangle 2"/>
          <p:cNvSpPr/>
          <p:nvPr/>
        </p:nvSpPr>
        <p:spPr>
          <a:xfrm>
            <a:off x="1" y="3505200"/>
            <a:ext cx="9143998" cy="3139321"/>
          </a:xfrm>
          <a:prstGeom prst="rect">
            <a:avLst/>
          </a:prstGeom>
          <a:solidFill>
            <a:schemeClr val="accent6">
              <a:lumMod val="40000"/>
              <a:lumOff val="60000"/>
            </a:schemeClr>
          </a:solidFill>
        </p:spPr>
        <p:txBody>
          <a:bodyPr wrap="square">
            <a:spAutoFit/>
          </a:bodyPr>
          <a:lstStyle/>
          <a:p>
            <a:r>
              <a:rPr lang="en-US" sz="2400" b="1" dirty="0"/>
              <a:t>Q. Explain why temperature remains constant during melting and boiling</a:t>
            </a:r>
            <a:r>
              <a:rPr lang="en-US" dirty="0"/>
              <a:t>. </a:t>
            </a:r>
          </a:p>
          <a:p>
            <a:endParaRPr lang="en-US" dirty="0"/>
          </a:p>
          <a:p>
            <a:pPr marL="342900" indent="-342900">
              <a:buFont typeface="Wingdings" pitchFamily="2" charset="2"/>
              <a:buChar char="Ø"/>
            </a:pPr>
            <a:r>
              <a:rPr lang="en-US" sz="2400" b="1" dirty="0"/>
              <a:t>In melting, the heat energy is </a:t>
            </a:r>
            <a:r>
              <a:rPr lang="en-US" sz="2400" b="1" dirty="0" err="1"/>
              <a:t>absorberd</a:t>
            </a:r>
            <a:r>
              <a:rPr lang="en-US" sz="2400" b="1" dirty="0"/>
              <a:t> by the solid and used to break down some forces of attraction between solid particles.</a:t>
            </a:r>
          </a:p>
          <a:p>
            <a:pPr marL="342900" indent="-342900">
              <a:buFont typeface="Wingdings" pitchFamily="2" charset="2"/>
              <a:buChar char="Ø"/>
            </a:pPr>
            <a:r>
              <a:rPr lang="en-US" sz="2400" b="1" dirty="0"/>
              <a:t>In </a:t>
            </a:r>
            <a:r>
              <a:rPr lang="en-US" sz="2400" b="1" dirty="0" err="1"/>
              <a:t>boiling,the</a:t>
            </a:r>
            <a:r>
              <a:rPr lang="en-US" sz="2400" b="1" dirty="0"/>
              <a:t> heat energy is absorbed by liquid and used to break down all forces of attraction between liquid particles.</a:t>
            </a:r>
          </a:p>
          <a:p>
            <a:r>
              <a:rPr lang="en-US" dirty="0"/>
              <a:t> </a:t>
            </a:r>
          </a:p>
          <a:p>
            <a:r>
              <a:rPr lang="en-US" dirty="0"/>
              <a:t> </a:t>
            </a:r>
          </a:p>
        </p:txBody>
      </p:sp>
    </p:spTree>
    <p:extLst>
      <p:ext uri="{BB962C8B-B14F-4D97-AF65-F5344CB8AC3E}">
        <p14:creationId xmlns:p14="http://schemas.microsoft.com/office/powerpoint/2010/main" val="782084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52525"/>
            <a:ext cx="8458200"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4800" y="228600"/>
            <a:ext cx="8534400" cy="523220"/>
          </a:xfrm>
          <a:prstGeom prst="rect">
            <a:avLst/>
          </a:prstGeom>
          <a:solidFill>
            <a:schemeClr val="accent6">
              <a:lumMod val="40000"/>
              <a:lumOff val="60000"/>
            </a:schemeClr>
          </a:solidFill>
        </p:spPr>
        <p:txBody>
          <a:bodyPr wrap="square" rtlCol="0">
            <a:spAutoFit/>
          </a:bodyPr>
          <a:lstStyle/>
          <a:p>
            <a:pPr algn="ctr"/>
            <a:r>
              <a:rPr lang="en-US" sz="2800" b="1" dirty="0"/>
              <a:t>Cooling curves </a:t>
            </a:r>
          </a:p>
        </p:txBody>
      </p:sp>
    </p:spTree>
    <p:extLst>
      <p:ext uri="{BB962C8B-B14F-4D97-AF65-F5344CB8AC3E}">
        <p14:creationId xmlns:p14="http://schemas.microsoft.com/office/powerpoint/2010/main" val="2050946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1474" y="-8953500"/>
            <a:ext cx="3878463"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8600"/>
            <a:ext cx="6477000" cy="6372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280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8839200" cy="2677656"/>
          </a:xfrm>
          <a:prstGeom prst="rect">
            <a:avLst/>
          </a:prstGeom>
          <a:solidFill>
            <a:schemeClr val="accent6">
              <a:lumMod val="40000"/>
              <a:lumOff val="60000"/>
            </a:schemeClr>
          </a:solidFill>
        </p:spPr>
        <p:txBody>
          <a:bodyPr wrap="square">
            <a:spAutoFit/>
          </a:bodyPr>
          <a:lstStyle/>
          <a:p>
            <a:r>
              <a:rPr lang="en-US" sz="2400" b="1" dirty="0"/>
              <a:t> Q; Explain why temperature remains constant during condensation and freezing.</a:t>
            </a:r>
          </a:p>
          <a:p>
            <a:endParaRPr lang="en-US" sz="2400" b="1" dirty="0"/>
          </a:p>
          <a:p>
            <a:pPr marL="342900" indent="-342900">
              <a:buFont typeface="Wingdings" pitchFamily="2" charset="2"/>
              <a:buChar char="Ø"/>
            </a:pPr>
            <a:r>
              <a:rPr lang="en-US" sz="2400" b="1" dirty="0"/>
              <a:t> In condensation, heat energy is released to make some forces of attraction between gas particles to form liquid.</a:t>
            </a:r>
          </a:p>
          <a:p>
            <a:pPr marL="342900" indent="-342900">
              <a:buFont typeface="Wingdings" pitchFamily="2" charset="2"/>
              <a:buChar char="Ø"/>
            </a:pPr>
            <a:r>
              <a:rPr lang="en-US" sz="2400" b="1" dirty="0"/>
              <a:t> In freezing, heat energy is released to make all forces of attraction between liquid particles to form solid.</a:t>
            </a:r>
          </a:p>
        </p:txBody>
      </p:sp>
      <p:sp>
        <p:nvSpPr>
          <p:cNvPr id="4" name="Rectangle 3"/>
          <p:cNvSpPr/>
          <p:nvPr/>
        </p:nvSpPr>
        <p:spPr>
          <a:xfrm>
            <a:off x="228600" y="3505200"/>
            <a:ext cx="8620125" cy="2308324"/>
          </a:xfrm>
          <a:prstGeom prst="rect">
            <a:avLst/>
          </a:prstGeom>
          <a:solidFill>
            <a:schemeClr val="accent3">
              <a:lumMod val="60000"/>
              <a:lumOff val="40000"/>
            </a:schemeClr>
          </a:solidFill>
          <a:ln>
            <a:solidFill>
              <a:schemeClr val="accent3">
                <a:lumMod val="40000"/>
                <a:lumOff val="60000"/>
              </a:schemeClr>
            </a:solidFill>
          </a:ln>
        </p:spPr>
        <p:txBody>
          <a:bodyPr wrap="square">
            <a:spAutoFit/>
          </a:bodyPr>
          <a:lstStyle/>
          <a:p>
            <a:r>
              <a:rPr lang="en-US" sz="2400" b="1" dirty="0"/>
              <a:t>Q:Determining the physical state of a substance at a given temperature using melting and boiling point.</a:t>
            </a:r>
          </a:p>
          <a:p>
            <a:endParaRPr lang="en-US" sz="2400" b="1" dirty="0"/>
          </a:p>
          <a:p>
            <a:r>
              <a:rPr lang="en-US" sz="2400" b="1" dirty="0"/>
              <a:t>Solid                     given temperature </a:t>
            </a:r>
            <a:r>
              <a:rPr lang="en-US" sz="2400" b="1" dirty="0">
                <a:solidFill>
                  <a:srgbClr val="FF0000"/>
                </a:solidFill>
              </a:rPr>
              <a:t>&lt;</a:t>
            </a:r>
            <a:r>
              <a:rPr lang="en-US" sz="2400" b="1" dirty="0"/>
              <a:t> melting point</a:t>
            </a:r>
          </a:p>
          <a:p>
            <a:r>
              <a:rPr lang="en-US" sz="2400" b="1" dirty="0"/>
              <a:t>Liquid                   melting point</a:t>
            </a:r>
            <a:r>
              <a:rPr lang="en-US" sz="2400" b="1" dirty="0">
                <a:solidFill>
                  <a:srgbClr val="FF0000"/>
                </a:solidFill>
              </a:rPr>
              <a:t> &lt; </a:t>
            </a:r>
            <a:r>
              <a:rPr lang="en-US" sz="2400" b="1" dirty="0"/>
              <a:t>given temperature &lt; boiling point</a:t>
            </a:r>
          </a:p>
          <a:p>
            <a:r>
              <a:rPr lang="en-US" sz="2400" b="1" dirty="0"/>
              <a:t>Gas                        given temperature </a:t>
            </a:r>
            <a:r>
              <a:rPr lang="en-US" sz="2400" b="1" dirty="0">
                <a:solidFill>
                  <a:srgbClr val="FF0000"/>
                </a:solidFill>
              </a:rPr>
              <a:t>&gt;</a:t>
            </a:r>
            <a:r>
              <a:rPr lang="en-US" sz="2400" b="1" dirty="0"/>
              <a:t> boiling point</a:t>
            </a:r>
          </a:p>
        </p:txBody>
      </p:sp>
      <p:sp>
        <p:nvSpPr>
          <p:cNvPr id="5" name="Right Arrow 4"/>
          <p:cNvSpPr/>
          <p:nvPr/>
        </p:nvSpPr>
        <p:spPr>
          <a:xfrm>
            <a:off x="1219200" y="4800600"/>
            <a:ext cx="914400" cy="15240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502275"/>
            <a:ext cx="9445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5121275"/>
            <a:ext cx="9445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2148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2FCFA45-3961-4A68-9F8C-A7AA015EE895}"/>
              </a:ext>
            </a:extLst>
          </p:cNvPr>
          <p:cNvGraphicFramePr>
            <a:graphicFrameLocks noGrp="1"/>
          </p:cNvGraphicFramePr>
          <p:nvPr>
            <p:extLst>
              <p:ext uri="{D42A27DB-BD31-4B8C-83A1-F6EECF244321}">
                <p14:modId xmlns:p14="http://schemas.microsoft.com/office/powerpoint/2010/main" val="2491023757"/>
              </p:ext>
            </p:extLst>
          </p:nvPr>
        </p:nvGraphicFramePr>
        <p:xfrm>
          <a:off x="704850" y="266701"/>
          <a:ext cx="7981950" cy="6324597"/>
        </p:xfrm>
        <a:graphic>
          <a:graphicData uri="http://schemas.openxmlformats.org/drawingml/2006/table">
            <a:tbl>
              <a:tblPr firstRow="1" bandRow="1">
                <a:tableStyleId>{21E4AEA4-8DFA-4A89-87EB-49C32662AFE0}</a:tableStyleId>
              </a:tblPr>
              <a:tblGrid>
                <a:gridCol w="1257300">
                  <a:extLst>
                    <a:ext uri="{9D8B030D-6E8A-4147-A177-3AD203B41FA5}">
                      <a16:colId xmlns:a16="http://schemas.microsoft.com/office/drawing/2014/main" val="3418354602"/>
                    </a:ext>
                  </a:extLst>
                </a:gridCol>
                <a:gridCol w="1905000">
                  <a:extLst>
                    <a:ext uri="{9D8B030D-6E8A-4147-A177-3AD203B41FA5}">
                      <a16:colId xmlns:a16="http://schemas.microsoft.com/office/drawing/2014/main" val="956866948"/>
                    </a:ext>
                  </a:extLst>
                </a:gridCol>
                <a:gridCol w="1828800">
                  <a:extLst>
                    <a:ext uri="{9D8B030D-6E8A-4147-A177-3AD203B41FA5}">
                      <a16:colId xmlns:a16="http://schemas.microsoft.com/office/drawing/2014/main" val="3511798243"/>
                    </a:ext>
                  </a:extLst>
                </a:gridCol>
                <a:gridCol w="1466850">
                  <a:extLst>
                    <a:ext uri="{9D8B030D-6E8A-4147-A177-3AD203B41FA5}">
                      <a16:colId xmlns:a16="http://schemas.microsoft.com/office/drawing/2014/main" val="162085584"/>
                    </a:ext>
                  </a:extLst>
                </a:gridCol>
                <a:gridCol w="1524000">
                  <a:extLst>
                    <a:ext uri="{9D8B030D-6E8A-4147-A177-3AD203B41FA5}">
                      <a16:colId xmlns:a16="http://schemas.microsoft.com/office/drawing/2014/main" val="1781867678"/>
                    </a:ext>
                  </a:extLst>
                </a:gridCol>
              </a:tblGrid>
              <a:tr h="702733">
                <a:tc>
                  <a:txBody>
                    <a:bodyPr/>
                    <a:lstStyle/>
                    <a:p>
                      <a:r>
                        <a:rPr lang="en-US" dirty="0"/>
                        <a:t>Substance </a:t>
                      </a:r>
                    </a:p>
                  </a:txBody>
                  <a:tcPr/>
                </a:tc>
                <a:tc>
                  <a:txBody>
                    <a:bodyPr/>
                    <a:lstStyle/>
                    <a:p>
                      <a:r>
                        <a:rPr lang="en-US" dirty="0"/>
                        <a:t>Melting point/’C</a:t>
                      </a:r>
                    </a:p>
                  </a:txBody>
                  <a:tcPr/>
                </a:tc>
                <a:tc>
                  <a:txBody>
                    <a:bodyPr/>
                    <a:lstStyle/>
                    <a:p>
                      <a:r>
                        <a:rPr lang="en-US" dirty="0"/>
                        <a:t>Boiling point/’C</a:t>
                      </a:r>
                    </a:p>
                  </a:txBody>
                  <a:tcPr/>
                </a:tc>
                <a:tc>
                  <a:txBody>
                    <a:bodyPr/>
                    <a:lstStyle/>
                    <a:p>
                      <a:r>
                        <a:rPr lang="en-US" dirty="0"/>
                        <a:t>At Room T</a:t>
                      </a:r>
                    </a:p>
                  </a:txBody>
                  <a:tcPr/>
                </a:tc>
                <a:tc>
                  <a:txBody>
                    <a:bodyPr/>
                    <a:lstStyle/>
                    <a:p>
                      <a:r>
                        <a:rPr lang="en-US" dirty="0"/>
                        <a:t>At  300’C</a:t>
                      </a:r>
                    </a:p>
                  </a:txBody>
                  <a:tcPr/>
                </a:tc>
                <a:extLst>
                  <a:ext uri="{0D108BD9-81ED-4DB2-BD59-A6C34878D82A}">
                    <a16:rowId xmlns:a16="http://schemas.microsoft.com/office/drawing/2014/main" val="3856750264"/>
                  </a:ext>
                </a:extLst>
              </a:tr>
              <a:tr h="702733">
                <a:tc>
                  <a:txBody>
                    <a:bodyPr/>
                    <a:lstStyle/>
                    <a:p>
                      <a:pPr marL="0" indent="0">
                        <a:buFont typeface="+mj-lt"/>
                        <a:buNone/>
                      </a:pPr>
                      <a:r>
                        <a:rPr lang="en-US" dirty="0"/>
                        <a:t>A</a:t>
                      </a:r>
                    </a:p>
                  </a:txBody>
                  <a:tcPr/>
                </a:tc>
                <a:tc>
                  <a:txBody>
                    <a:bodyPr/>
                    <a:lstStyle/>
                    <a:p>
                      <a:r>
                        <a:rPr lang="en-US" dirty="0"/>
                        <a:t>1500</a:t>
                      </a:r>
                    </a:p>
                  </a:txBody>
                  <a:tcPr/>
                </a:tc>
                <a:tc>
                  <a:txBody>
                    <a:bodyPr/>
                    <a:lstStyle/>
                    <a:p>
                      <a:r>
                        <a:rPr lang="en-US" dirty="0"/>
                        <a:t>3000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552032353"/>
                  </a:ext>
                </a:extLst>
              </a:tr>
              <a:tr h="702733">
                <a:tc>
                  <a:txBody>
                    <a:bodyPr/>
                    <a:lstStyle/>
                    <a:p>
                      <a:r>
                        <a:rPr lang="en-US" dirty="0"/>
                        <a:t>B</a:t>
                      </a:r>
                    </a:p>
                  </a:txBody>
                  <a:tcPr/>
                </a:tc>
                <a:tc>
                  <a:txBody>
                    <a:bodyPr/>
                    <a:lstStyle/>
                    <a:p>
                      <a:r>
                        <a:rPr lang="en-US" dirty="0"/>
                        <a:t>-104</a:t>
                      </a:r>
                    </a:p>
                  </a:txBody>
                  <a:tcPr/>
                </a:tc>
                <a:tc>
                  <a:txBody>
                    <a:bodyPr/>
                    <a:lstStyle/>
                    <a:p>
                      <a:r>
                        <a:rPr lang="en-US" dirty="0"/>
                        <a:t>-60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73121558"/>
                  </a:ext>
                </a:extLst>
              </a:tr>
              <a:tr h="702733">
                <a:tc>
                  <a:txBody>
                    <a:bodyPr/>
                    <a:lstStyle/>
                    <a:p>
                      <a:r>
                        <a:rPr lang="en-US" dirty="0"/>
                        <a:t>C</a:t>
                      </a:r>
                    </a:p>
                  </a:txBody>
                  <a:tcPr/>
                </a:tc>
                <a:tc>
                  <a:txBody>
                    <a:bodyPr/>
                    <a:lstStyle/>
                    <a:p>
                      <a:r>
                        <a:rPr lang="en-US" dirty="0"/>
                        <a:t>-210</a:t>
                      </a:r>
                    </a:p>
                  </a:txBody>
                  <a:tcPr/>
                </a:tc>
                <a:tc>
                  <a:txBody>
                    <a:bodyPr/>
                    <a:lstStyle/>
                    <a:p>
                      <a:r>
                        <a:rPr lang="en-US" dirty="0"/>
                        <a:t>102</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49787549"/>
                  </a:ext>
                </a:extLst>
              </a:tr>
              <a:tr h="702733">
                <a:tc>
                  <a:txBody>
                    <a:bodyPr/>
                    <a:lstStyle/>
                    <a:p>
                      <a:r>
                        <a:rPr lang="en-US" dirty="0"/>
                        <a:t>D</a:t>
                      </a:r>
                    </a:p>
                  </a:txBody>
                  <a:tcPr/>
                </a:tc>
                <a:tc>
                  <a:txBody>
                    <a:bodyPr/>
                    <a:lstStyle/>
                    <a:p>
                      <a:r>
                        <a:rPr lang="en-US" dirty="0"/>
                        <a:t>70</a:t>
                      </a:r>
                    </a:p>
                  </a:txBody>
                  <a:tcPr/>
                </a:tc>
                <a:tc>
                  <a:txBody>
                    <a:bodyPr/>
                    <a:lstStyle/>
                    <a:p>
                      <a:r>
                        <a:rPr lang="en-US" dirty="0"/>
                        <a:t>350</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654248337"/>
                  </a:ext>
                </a:extLst>
              </a:tr>
              <a:tr h="702733">
                <a:tc>
                  <a:txBody>
                    <a:bodyPr/>
                    <a:lstStyle/>
                    <a:p>
                      <a:r>
                        <a:rPr lang="en-US" dirty="0"/>
                        <a:t>E</a:t>
                      </a:r>
                    </a:p>
                  </a:txBody>
                  <a:tcPr/>
                </a:tc>
                <a:tc>
                  <a:txBody>
                    <a:bodyPr/>
                    <a:lstStyle/>
                    <a:p>
                      <a:r>
                        <a:rPr lang="en-US" dirty="0"/>
                        <a:t>-60</a:t>
                      </a:r>
                    </a:p>
                  </a:txBody>
                  <a:tcPr/>
                </a:tc>
                <a:tc>
                  <a:txBody>
                    <a:bodyPr/>
                    <a:lstStyle/>
                    <a:p>
                      <a:r>
                        <a:rPr lang="en-US" dirty="0"/>
                        <a:t>26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76102236"/>
                  </a:ext>
                </a:extLst>
              </a:tr>
              <a:tr h="702733">
                <a:tc>
                  <a:txBody>
                    <a:bodyPr/>
                    <a:lstStyle/>
                    <a:p>
                      <a:r>
                        <a:rPr lang="en-US" dirty="0"/>
                        <a:t>F</a:t>
                      </a:r>
                    </a:p>
                  </a:txBody>
                  <a:tcPr/>
                </a:tc>
                <a:tc>
                  <a:txBody>
                    <a:bodyPr/>
                    <a:lstStyle/>
                    <a:p>
                      <a:r>
                        <a:rPr lang="en-US" dirty="0"/>
                        <a:t>20</a:t>
                      </a:r>
                    </a:p>
                  </a:txBody>
                  <a:tcPr/>
                </a:tc>
                <a:tc>
                  <a:txBody>
                    <a:bodyPr/>
                    <a:lstStyle/>
                    <a:p>
                      <a:r>
                        <a:rPr lang="en-US" dirty="0"/>
                        <a:t>500</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34239705"/>
                  </a:ext>
                </a:extLst>
              </a:tr>
              <a:tr h="702733">
                <a:tc>
                  <a:txBody>
                    <a:bodyPr/>
                    <a:lstStyle/>
                    <a:p>
                      <a:r>
                        <a:rPr lang="en-US" dirty="0"/>
                        <a:t>G</a:t>
                      </a:r>
                    </a:p>
                  </a:txBody>
                  <a:tcPr/>
                </a:tc>
                <a:tc>
                  <a:txBody>
                    <a:bodyPr/>
                    <a:lstStyle/>
                    <a:p>
                      <a:r>
                        <a:rPr lang="en-US" dirty="0"/>
                        <a:t>405</a:t>
                      </a:r>
                    </a:p>
                  </a:txBody>
                  <a:tcPr/>
                </a:tc>
                <a:tc>
                  <a:txBody>
                    <a:bodyPr/>
                    <a:lstStyle/>
                    <a:p>
                      <a:r>
                        <a:rPr lang="en-US" dirty="0"/>
                        <a:t>706</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82566437"/>
                  </a:ext>
                </a:extLst>
              </a:tr>
              <a:tr h="702733">
                <a:tc>
                  <a:txBody>
                    <a:bodyPr/>
                    <a:lstStyle/>
                    <a:p>
                      <a:r>
                        <a:rPr lang="en-US" dirty="0"/>
                        <a:t>H</a:t>
                      </a:r>
                    </a:p>
                  </a:txBody>
                  <a:tcPr/>
                </a:tc>
                <a:tc>
                  <a:txBody>
                    <a:bodyPr/>
                    <a:lstStyle/>
                    <a:p>
                      <a:r>
                        <a:rPr lang="en-US" dirty="0"/>
                        <a:t>-20</a:t>
                      </a:r>
                    </a:p>
                  </a:txBody>
                  <a:tcPr/>
                </a:tc>
                <a:tc>
                  <a:txBody>
                    <a:bodyPr/>
                    <a:lstStyle/>
                    <a:p>
                      <a:r>
                        <a:rPr lang="en-US" dirty="0"/>
                        <a:t>-20</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186810509"/>
                  </a:ext>
                </a:extLst>
              </a:tr>
            </a:tbl>
          </a:graphicData>
        </a:graphic>
      </p:graphicFrame>
    </p:spTree>
    <p:extLst>
      <p:ext uri="{BB962C8B-B14F-4D97-AF65-F5344CB8AC3E}">
        <p14:creationId xmlns:p14="http://schemas.microsoft.com/office/powerpoint/2010/main" val="13491412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868362"/>
          </a:xfrm>
          <a:solidFill>
            <a:schemeClr val="bg2">
              <a:lumMod val="90000"/>
            </a:schemeClr>
          </a:solidFill>
        </p:spPr>
        <p:txBody>
          <a:bodyPr/>
          <a:lstStyle/>
          <a:p>
            <a:r>
              <a:rPr lang="en-US" dirty="0"/>
              <a:t>Kinetics particles theory</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208" y="4495800"/>
            <a:ext cx="31242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304800" y="1371600"/>
            <a:ext cx="8686800" cy="830997"/>
          </a:xfrm>
          <a:prstGeom prst="rect">
            <a:avLst/>
          </a:prstGeom>
        </p:spPr>
        <p:txBody>
          <a:bodyPr wrap="square">
            <a:spAutoFit/>
          </a:bodyPr>
          <a:lstStyle/>
          <a:p>
            <a:pPr marL="342900" indent="-342900">
              <a:buFont typeface="Wingdings" pitchFamily="2" charset="2"/>
              <a:buChar char="q"/>
            </a:pPr>
            <a:r>
              <a:rPr lang="en-US" sz="2400" b="1" dirty="0"/>
              <a:t>Brownian motion is the random, irregular bombardment of visible particles, by particles of water or air in all directions.</a:t>
            </a:r>
          </a:p>
        </p:txBody>
      </p:sp>
      <p:sp>
        <p:nvSpPr>
          <p:cNvPr id="4" name="Rectangle 3"/>
          <p:cNvSpPr/>
          <p:nvPr/>
        </p:nvSpPr>
        <p:spPr>
          <a:xfrm>
            <a:off x="381000" y="2581275"/>
            <a:ext cx="8534400" cy="1200329"/>
          </a:xfrm>
          <a:prstGeom prst="rect">
            <a:avLst/>
          </a:prstGeom>
        </p:spPr>
        <p:txBody>
          <a:bodyPr wrap="square">
            <a:spAutoFit/>
          </a:bodyPr>
          <a:lstStyle/>
          <a:p>
            <a:r>
              <a:rPr lang="en-US" b="1" dirty="0"/>
              <a:t>Evidence of Brownian motion includes: </a:t>
            </a:r>
          </a:p>
          <a:p>
            <a:r>
              <a:rPr lang="en-US" b="1" dirty="0"/>
              <a:t>1.     The random motion of tiny particles of graphite or toothpaste suspended in water. </a:t>
            </a:r>
          </a:p>
          <a:p>
            <a:r>
              <a:rPr lang="en-US" b="1" dirty="0"/>
              <a:t>2.      The random motion of dust or smoke particles in the air. </a:t>
            </a:r>
          </a:p>
          <a:p>
            <a:r>
              <a:rPr lang="en-US" b="1" dirty="0"/>
              <a:t>3.     The random movement of dead pollen grains in water</a:t>
            </a:r>
            <a:r>
              <a:rPr lang="en-US" dirty="0"/>
              <a:t>.</a:t>
            </a:r>
          </a:p>
        </p:txBody>
      </p:sp>
      <p:pic>
        <p:nvPicPr>
          <p:cNvPr id="5" name="Picture 4">
            <a:extLst>
              <a:ext uri="{FF2B5EF4-FFF2-40B4-BE49-F238E27FC236}">
                <a16:creationId xmlns:a16="http://schemas.microsoft.com/office/drawing/2014/main" id="{64BA976A-FCE4-4EEC-9A24-495D0E0E3D05}"/>
              </a:ext>
            </a:extLst>
          </p:cNvPr>
          <p:cNvPicPr>
            <a:picLocks noChangeAspect="1"/>
          </p:cNvPicPr>
          <p:nvPr/>
        </p:nvPicPr>
        <p:blipFill>
          <a:blip r:embed="rId3"/>
          <a:stretch>
            <a:fillRect/>
          </a:stretch>
        </p:blipFill>
        <p:spPr>
          <a:xfrm>
            <a:off x="4648200" y="4276725"/>
            <a:ext cx="3733800" cy="2276475"/>
          </a:xfrm>
          <a:prstGeom prst="rect">
            <a:avLst/>
          </a:prstGeom>
        </p:spPr>
      </p:pic>
    </p:spTree>
    <p:extLst>
      <p:ext uri="{BB962C8B-B14F-4D97-AF65-F5344CB8AC3E}">
        <p14:creationId xmlns:p14="http://schemas.microsoft.com/office/powerpoint/2010/main" val="14266524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 y="-38933"/>
            <a:ext cx="8458200" cy="5632311"/>
          </a:xfrm>
          <a:prstGeom prst="rect">
            <a:avLst/>
          </a:prstGeom>
        </p:spPr>
        <p:txBody>
          <a:bodyPr wrap="square">
            <a:spAutoFit/>
          </a:bodyPr>
          <a:lstStyle/>
          <a:p>
            <a:r>
              <a:rPr lang="en-US" sz="4000" dirty="0">
                <a:solidFill>
                  <a:srgbClr val="FF0000"/>
                </a:solidFill>
              </a:rPr>
              <a:t>Diffusion </a:t>
            </a:r>
          </a:p>
          <a:p>
            <a:pPr marL="285750" indent="-285750">
              <a:buFont typeface="Arial" pitchFamily="34" charset="0"/>
              <a:buChar char="•"/>
            </a:pPr>
            <a:r>
              <a:rPr lang="en-US" sz="2000" b="1" dirty="0"/>
              <a:t> Diffusion is a random movement of different particles from a region of higher concentration to a region of lower concentration to fill the whole space available. </a:t>
            </a:r>
          </a:p>
          <a:p>
            <a:r>
              <a:rPr lang="en-US" sz="2000" b="1" dirty="0"/>
              <a:t>       It can take place in ……………… and ………………..…….. </a:t>
            </a:r>
          </a:p>
          <a:p>
            <a:r>
              <a:rPr lang="en-US" sz="2000" b="1" dirty="0"/>
              <a:t> </a:t>
            </a:r>
          </a:p>
          <a:p>
            <a:pPr marL="285750" indent="-285750">
              <a:buFont typeface="Arial" pitchFamily="34" charset="0"/>
              <a:buChar char="•"/>
            </a:pPr>
            <a:r>
              <a:rPr lang="en-US" sz="2000" b="1" dirty="0"/>
              <a:t>Diffusion is the fastest in gases because the gas particles are very energetic and move at great speeds. </a:t>
            </a:r>
          </a:p>
          <a:p>
            <a:r>
              <a:rPr lang="en-US" sz="2000" b="1" dirty="0"/>
              <a:t> </a:t>
            </a:r>
          </a:p>
          <a:p>
            <a:pPr marL="342900" indent="-342900">
              <a:buFont typeface="Arial" panose="020B0604020202020204" pitchFamily="34" charset="0"/>
              <a:buChar char="•"/>
            </a:pPr>
            <a:r>
              <a:rPr lang="en-US" sz="2000" b="1" dirty="0"/>
              <a:t>  The speed of diffusion is affected by: </a:t>
            </a:r>
          </a:p>
          <a:p>
            <a:r>
              <a:rPr lang="en-US" sz="2000" b="1" dirty="0"/>
              <a:t>  (a) Temperature: The higher the temperature, the faster the rate of diffusion.                        </a:t>
            </a:r>
            <a:r>
              <a:rPr lang="en-US" sz="2000" b="1" dirty="0">
                <a:solidFill>
                  <a:schemeClr val="accent6">
                    <a:lumMod val="50000"/>
                  </a:schemeClr>
                </a:solidFill>
              </a:rPr>
              <a:t>(At higher temperature, the particles gain heat energy and diffuse with faster speed.)</a:t>
            </a:r>
          </a:p>
          <a:p>
            <a:r>
              <a:rPr lang="en-US" sz="2000" b="1" dirty="0"/>
              <a:t>  (b) Mass of particles; At a given temperature, the lighter particles </a:t>
            </a:r>
            <a:r>
              <a:rPr lang="en-US" sz="2000" b="1" dirty="0" err="1"/>
              <a:t>diffues</a:t>
            </a:r>
            <a:r>
              <a:rPr lang="en-US" sz="2000" b="1" dirty="0"/>
              <a:t> faster than the heavier particles.</a:t>
            </a:r>
          </a:p>
          <a:p>
            <a:r>
              <a:rPr lang="en-US" sz="2000" b="1" dirty="0"/>
              <a:t>  (c) concentration of the reactants</a:t>
            </a:r>
          </a:p>
          <a:p>
            <a:r>
              <a:rPr lang="en-US" sz="2000" b="1" dirty="0"/>
              <a:t> </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105400"/>
            <a:ext cx="23622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1795" r="7032" b="28385"/>
          <a:stretch/>
        </p:blipFill>
        <p:spPr bwMode="auto">
          <a:xfrm>
            <a:off x="914400" y="5334000"/>
            <a:ext cx="4533899"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5987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 y="522744"/>
            <a:ext cx="8991600" cy="3293209"/>
          </a:xfrm>
          <a:prstGeom prst="rect">
            <a:avLst/>
          </a:prstGeom>
        </p:spPr>
        <p:txBody>
          <a:bodyPr wrap="square">
            <a:spAutoFit/>
          </a:bodyPr>
          <a:lstStyle/>
          <a:p>
            <a:r>
              <a:rPr lang="en-US" sz="4000" b="1" i="1" dirty="0">
                <a:solidFill>
                  <a:srgbClr val="FF0000"/>
                </a:solidFill>
              </a:rPr>
              <a:t>Diffusion of solid in liquid </a:t>
            </a:r>
          </a:p>
          <a:p>
            <a:r>
              <a:rPr lang="en-US" sz="2400" b="1" dirty="0">
                <a:solidFill>
                  <a:srgbClr val="FF0000"/>
                </a:solidFill>
              </a:rPr>
              <a:t>  </a:t>
            </a:r>
          </a:p>
          <a:p>
            <a:r>
              <a:rPr lang="en-US" sz="2400" b="1" dirty="0">
                <a:solidFill>
                  <a:srgbClr val="FF0000"/>
                </a:solidFill>
              </a:rPr>
              <a:t> </a:t>
            </a:r>
            <a:r>
              <a:rPr lang="en-US" sz="2000" dirty="0">
                <a:solidFill>
                  <a:srgbClr val="0070C0"/>
                </a:solidFill>
              </a:rPr>
              <a:t>Procedure</a:t>
            </a:r>
            <a:r>
              <a:rPr lang="en-US" sz="2000" dirty="0"/>
              <a:t>; A small crystal of purple potassium </a:t>
            </a:r>
            <a:r>
              <a:rPr lang="en-US" sz="2000" dirty="0" err="1"/>
              <a:t>manganate</a:t>
            </a:r>
            <a:r>
              <a:rPr lang="en-US" sz="2000" dirty="0"/>
              <a:t> (VII) is dropped into a test tube of distilled water.  After one week, the purple </a:t>
            </a:r>
            <a:r>
              <a:rPr lang="en-US" sz="2000" dirty="0" err="1"/>
              <a:t>colour</a:t>
            </a:r>
            <a:r>
              <a:rPr lang="en-US" sz="2000" dirty="0"/>
              <a:t> spread through the water to give a purple solution.    </a:t>
            </a:r>
          </a:p>
          <a:p>
            <a:r>
              <a:rPr lang="en-US" sz="2000" dirty="0"/>
              <a:t> </a:t>
            </a:r>
          </a:p>
          <a:p>
            <a:r>
              <a:rPr lang="en-US" sz="2000" dirty="0"/>
              <a:t>  </a:t>
            </a:r>
            <a:r>
              <a:rPr lang="en-US" sz="2000" dirty="0">
                <a:solidFill>
                  <a:srgbClr val="0070C0"/>
                </a:solidFill>
              </a:rPr>
              <a:t>Explanation: </a:t>
            </a:r>
            <a:r>
              <a:rPr lang="en-US" sz="2000" dirty="0"/>
              <a:t>The purple particles break away from the crystal when dissolved in water.  The particles move out randomly in all directions to form uniform purple solutions.</a:t>
            </a:r>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5486400" cy="2769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9843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73320"/>
            <a:ext cx="8001000" cy="2492990"/>
          </a:xfrm>
          <a:prstGeom prst="rect">
            <a:avLst/>
          </a:prstGeom>
        </p:spPr>
        <p:txBody>
          <a:bodyPr wrap="square">
            <a:spAutoFit/>
          </a:bodyPr>
          <a:lstStyle/>
          <a:p>
            <a:r>
              <a:rPr lang="en-US" sz="3600" b="1" i="1" dirty="0">
                <a:solidFill>
                  <a:srgbClr val="FF0000"/>
                </a:solidFill>
              </a:rPr>
              <a:t>Diffusion of liquid in air </a:t>
            </a:r>
          </a:p>
          <a:p>
            <a:r>
              <a:rPr lang="en-US" sz="2000" dirty="0">
                <a:solidFill>
                  <a:srgbClr val="0070C0"/>
                </a:solidFill>
              </a:rPr>
              <a:t>Procedure:</a:t>
            </a:r>
            <a:r>
              <a:rPr lang="en-US" sz="2000" dirty="0"/>
              <a:t> 1-2 drops of liquid bromine are dropped into a gas jar.  After a few hours, the gas jar is filled with a reddish brown </a:t>
            </a:r>
            <a:r>
              <a:rPr lang="en-US" sz="2000" dirty="0" err="1"/>
              <a:t>vapour</a:t>
            </a:r>
            <a:r>
              <a:rPr lang="en-US" sz="2000" dirty="0"/>
              <a:t>. </a:t>
            </a:r>
          </a:p>
          <a:p>
            <a:r>
              <a:rPr lang="en-US" sz="2000" dirty="0"/>
              <a:t> </a:t>
            </a:r>
          </a:p>
          <a:p>
            <a:r>
              <a:rPr lang="en-US" sz="2000" dirty="0"/>
              <a:t> </a:t>
            </a:r>
            <a:r>
              <a:rPr lang="en-US" sz="2000" dirty="0">
                <a:solidFill>
                  <a:srgbClr val="0070C0"/>
                </a:solidFill>
              </a:rPr>
              <a:t>Explanation</a:t>
            </a:r>
            <a:r>
              <a:rPr lang="en-US" sz="2000" dirty="0"/>
              <a:t>: The reddish brown liquid particles evaporate into reddish brown bromine gas. The gas particles move out randomly in all direction to all parts of the gas jar to produce a uniform brown </a:t>
            </a:r>
            <a:r>
              <a:rPr lang="en-US" sz="2000" dirty="0" err="1"/>
              <a:t>vapour</a:t>
            </a:r>
            <a:r>
              <a:rPr lang="en-US" dirty="0"/>
              <a:t>.</a:t>
            </a:r>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943225"/>
            <a:ext cx="4495800" cy="340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924175"/>
            <a:ext cx="3048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751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76200"/>
            <a:ext cx="8610600" cy="3293209"/>
          </a:xfrm>
          <a:prstGeom prst="rect">
            <a:avLst/>
          </a:prstGeom>
        </p:spPr>
        <p:txBody>
          <a:bodyPr wrap="square">
            <a:spAutoFit/>
          </a:bodyPr>
          <a:lstStyle/>
          <a:p>
            <a:r>
              <a:rPr lang="en-US" sz="3200" b="1" i="1" dirty="0">
                <a:solidFill>
                  <a:srgbClr val="FF0000"/>
                </a:solidFill>
              </a:rPr>
              <a:t>Diffusion of gases (Deposition  or  Neutralization)</a:t>
            </a:r>
          </a:p>
          <a:p>
            <a:r>
              <a:rPr lang="en-US" dirty="0"/>
              <a:t> </a:t>
            </a:r>
          </a:p>
          <a:p>
            <a:r>
              <a:rPr lang="en-US" sz="2000" b="1" i="1" dirty="0">
                <a:solidFill>
                  <a:srgbClr val="00B0F0"/>
                </a:solidFill>
              </a:rPr>
              <a:t>Procedure: </a:t>
            </a:r>
          </a:p>
          <a:p>
            <a:pPr marL="285750" indent="-285750">
              <a:buFont typeface="Wingdings" pitchFamily="2" charset="2"/>
              <a:buChar char="q"/>
            </a:pPr>
            <a:r>
              <a:rPr lang="en-US" sz="2000" dirty="0"/>
              <a:t>A piece of cotton wool is soaked in concentrated hydrochloric acid.  The acid gives off hydrogen chloride gas. </a:t>
            </a:r>
          </a:p>
          <a:p>
            <a:pPr marL="285750" indent="-285750">
              <a:buFont typeface="Wingdings" pitchFamily="2" charset="2"/>
              <a:buChar char="q"/>
            </a:pPr>
            <a:r>
              <a:rPr lang="en-US" sz="2000" dirty="0"/>
              <a:t> Another piece of cotton wool is soaked in concentrated ammonia solution.  The base gives off ammonia gas.  </a:t>
            </a:r>
          </a:p>
          <a:p>
            <a:pPr marL="285750" indent="-285750">
              <a:buFont typeface="Wingdings" pitchFamily="2" charset="2"/>
              <a:buChar char="q"/>
            </a:pPr>
            <a:r>
              <a:rPr lang="en-US" sz="2000" dirty="0"/>
              <a:t>Put cotton wools at opposite ends of a dry 100 cm long glass tube</a:t>
            </a:r>
            <a:r>
              <a:rPr lang="en-US" sz="2000" b="1" dirty="0"/>
              <a:t>. </a:t>
            </a:r>
          </a:p>
          <a:p>
            <a:r>
              <a:rPr lang="en-US" sz="2000" b="1" dirty="0"/>
              <a:t> </a:t>
            </a:r>
          </a:p>
          <a:p>
            <a:r>
              <a:rPr lang="en-US" dirty="0"/>
              <a:t> </a:t>
            </a:r>
          </a:p>
        </p:txBody>
      </p:sp>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562" r="912" b="9000"/>
          <a:stretch/>
        </p:blipFill>
        <p:spPr bwMode="auto">
          <a:xfrm>
            <a:off x="609600" y="2895600"/>
            <a:ext cx="7848600" cy="35147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7665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304800"/>
            <a:ext cx="8763000" cy="4062651"/>
          </a:xfrm>
          <a:prstGeom prst="rect">
            <a:avLst/>
          </a:prstGeom>
        </p:spPr>
        <p:txBody>
          <a:bodyPr wrap="square">
            <a:spAutoFit/>
          </a:bodyPr>
          <a:lstStyle/>
          <a:p>
            <a:r>
              <a:rPr lang="en-US" sz="2400" b="1" i="1" dirty="0">
                <a:solidFill>
                  <a:srgbClr val="FF0000"/>
                </a:solidFill>
              </a:rPr>
              <a:t>Observation</a:t>
            </a:r>
            <a:r>
              <a:rPr lang="en-US" dirty="0"/>
              <a:t>: </a:t>
            </a:r>
          </a:p>
          <a:p>
            <a:r>
              <a:rPr lang="en-US" sz="2400" dirty="0"/>
              <a:t>After about five </a:t>
            </a:r>
            <a:r>
              <a:rPr lang="en-US" sz="2400" dirty="0" err="1"/>
              <a:t>minutes,the</a:t>
            </a:r>
            <a:r>
              <a:rPr lang="en-US" sz="2400" dirty="0"/>
              <a:t> white ring is formed near to the hydrochloric acid end of the tube. </a:t>
            </a:r>
          </a:p>
          <a:p>
            <a:r>
              <a:rPr lang="en-US" sz="2400" dirty="0"/>
              <a:t> </a:t>
            </a:r>
          </a:p>
          <a:p>
            <a:r>
              <a:rPr lang="en-US" sz="2400" b="1" i="1" dirty="0">
                <a:solidFill>
                  <a:srgbClr val="FF0000"/>
                </a:solidFill>
              </a:rPr>
              <a:t> Explanation</a:t>
            </a:r>
            <a:r>
              <a:rPr lang="en-US" dirty="0"/>
              <a:t>: </a:t>
            </a:r>
          </a:p>
          <a:p>
            <a:r>
              <a:rPr lang="en-US" sz="2400" dirty="0"/>
              <a:t>Ammonia particles are lighter than hydrogen chloride particles.  Ammonia particles diffuse faster and  travelled further than hydrogen chloride particles.  The white ring is  ammonium chloride(NH4Cl).</a:t>
            </a:r>
          </a:p>
          <a:p>
            <a:r>
              <a:rPr lang="en-US" sz="2400" dirty="0"/>
              <a:t> </a:t>
            </a:r>
          </a:p>
          <a:p>
            <a:r>
              <a:rPr lang="en-US" dirty="0"/>
              <a:t> </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09999"/>
            <a:ext cx="236220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4376976"/>
            <a:ext cx="4267200" cy="209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154582BC-F9EC-43FE-9438-C7018C9064CF}"/>
                  </a:ext>
                </a:extLst>
              </p14:cNvPr>
              <p14:cNvContentPartPr/>
              <p14:nvPr/>
            </p14:nvContentPartPr>
            <p14:xfrm>
              <a:off x="2343331" y="3379355"/>
              <a:ext cx="46440" cy="28800"/>
            </p14:xfrm>
          </p:contentPart>
        </mc:Choice>
        <mc:Fallback xmlns="">
          <p:pic>
            <p:nvPicPr>
              <p:cNvPr id="3" name="Ink 2">
                <a:extLst>
                  <a:ext uri="{FF2B5EF4-FFF2-40B4-BE49-F238E27FC236}">
                    <a16:creationId xmlns:a16="http://schemas.microsoft.com/office/drawing/2014/main" id="{154582BC-F9EC-43FE-9438-C7018C9064CF}"/>
                  </a:ext>
                </a:extLst>
              </p:cNvPr>
              <p:cNvPicPr/>
              <p:nvPr/>
            </p:nvPicPr>
            <p:blipFill>
              <a:blip r:embed="rId5"/>
              <a:stretch>
                <a:fillRect/>
              </a:stretch>
            </p:blipFill>
            <p:spPr>
              <a:xfrm>
                <a:off x="2334331" y="3370715"/>
                <a:ext cx="64080" cy="46440"/>
              </a:xfrm>
              <a:prstGeom prst="rect">
                <a:avLst/>
              </a:prstGeom>
            </p:spPr>
          </p:pic>
        </mc:Fallback>
      </mc:AlternateContent>
    </p:spTree>
    <p:extLst>
      <p:ext uri="{BB962C8B-B14F-4D97-AF65-F5344CB8AC3E}">
        <p14:creationId xmlns:p14="http://schemas.microsoft.com/office/powerpoint/2010/main" val="204852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5638"/>
            <a:ext cx="8867776" cy="563562"/>
          </a:xfrm>
          <a:solidFill>
            <a:srgbClr val="FF0000"/>
          </a:solidFill>
        </p:spPr>
        <p:txBody>
          <a:bodyPr>
            <a:noAutofit/>
          </a:bodyPr>
          <a:lstStyle/>
          <a:p>
            <a:r>
              <a:rPr lang="en-US" sz="2400" b="1" i="1" dirty="0">
                <a:solidFill>
                  <a:schemeClr val="accent6">
                    <a:lumMod val="20000"/>
                    <a:lumOff val="80000"/>
                  </a:schemeClr>
                </a:solidFill>
              </a:rPr>
              <a:t>Similarities and differences between </a:t>
            </a:r>
            <a:r>
              <a:rPr lang="en-US" sz="2400" b="1" i="1" dirty="0" err="1">
                <a:solidFill>
                  <a:schemeClr val="accent6">
                    <a:lumMod val="20000"/>
                    <a:lumOff val="80000"/>
                  </a:schemeClr>
                </a:solidFill>
              </a:rPr>
              <a:t>brownian</a:t>
            </a:r>
            <a:r>
              <a:rPr lang="en-US" sz="2400" b="1" i="1" dirty="0">
                <a:solidFill>
                  <a:schemeClr val="accent6">
                    <a:lumMod val="20000"/>
                    <a:lumOff val="80000"/>
                  </a:schemeClr>
                </a:solidFill>
              </a:rPr>
              <a:t> motion and diffusion</a:t>
            </a:r>
          </a:p>
        </p:txBody>
      </p:sp>
      <p:sp>
        <p:nvSpPr>
          <p:cNvPr id="3" name="TextBox 2"/>
          <p:cNvSpPr txBox="1"/>
          <p:nvPr/>
        </p:nvSpPr>
        <p:spPr>
          <a:xfrm>
            <a:off x="152400" y="1600200"/>
            <a:ext cx="8867776" cy="4308872"/>
          </a:xfrm>
          <a:prstGeom prst="rect">
            <a:avLst/>
          </a:prstGeom>
          <a:solidFill>
            <a:srgbClr val="002060"/>
          </a:solidFill>
        </p:spPr>
        <p:txBody>
          <a:bodyPr wrap="square" rtlCol="0">
            <a:spAutoFit/>
          </a:bodyPr>
          <a:lstStyle/>
          <a:p>
            <a:r>
              <a:rPr lang="en-US" sz="3600" b="1" i="1" dirty="0">
                <a:solidFill>
                  <a:schemeClr val="accent6">
                    <a:lumMod val="20000"/>
                    <a:lumOff val="80000"/>
                  </a:schemeClr>
                </a:solidFill>
              </a:rPr>
              <a:t>Similarities</a:t>
            </a:r>
          </a:p>
          <a:p>
            <a:pPr marL="342900" indent="-342900">
              <a:buAutoNum type="arabicPeriod"/>
            </a:pPr>
            <a:r>
              <a:rPr lang="en-US" sz="2400" dirty="0">
                <a:solidFill>
                  <a:schemeClr val="bg2">
                    <a:lumMod val="90000"/>
                  </a:schemeClr>
                </a:solidFill>
              </a:rPr>
              <a:t>Random movement of particles.</a:t>
            </a:r>
          </a:p>
          <a:p>
            <a:pPr marL="342900" indent="-342900">
              <a:buAutoNum type="arabicPeriod"/>
            </a:pPr>
            <a:r>
              <a:rPr lang="en-US" sz="2400" dirty="0">
                <a:solidFill>
                  <a:schemeClr val="bg2">
                    <a:lumMod val="90000"/>
                  </a:schemeClr>
                </a:solidFill>
              </a:rPr>
              <a:t>With the help of air or water molecules</a:t>
            </a:r>
            <a:r>
              <a:rPr lang="en-US" dirty="0"/>
              <a:t>.</a:t>
            </a:r>
          </a:p>
          <a:p>
            <a:endParaRPr lang="en-US" dirty="0"/>
          </a:p>
          <a:p>
            <a:r>
              <a:rPr lang="en-US" sz="3600" i="1" dirty="0">
                <a:solidFill>
                  <a:schemeClr val="accent6">
                    <a:lumMod val="20000"/>
                    <a:lumOff val="80000"/>
                  </a:schemeClr>
                </a:solidFill>
              </a:rPr>
              <a:t>Differences</a:t>
            </a:r>
            <a:r>
              <a:rPr lang="en-US" dirty="0"/>
              <a:t> </a:t>
            </a:r>
          </a:p>
          <a:p>
            <a:r>
              <a:rPr lang="en-US" sz="2400" dirty="0">
                <a:solidFill>
                  <a:srgbClr val="FFFF00"/>
                </a:solidFill>
              </a:rPr>
              <a:t>   </a:t>
            </a:r>
            <a:r>
              <a:rPr lang="en-US" sz="2400" dirty="0" err="1">
                <a:solidFill>
                  <a:srgbClr val="FFFF00"/>
                </a:solidFill>
              </a:rPr>
              <a:t>Brownain</a:t>
            </a:r>
            <a:r>
              <a:rPr lang="en-US" dirty="0">
                <a:solidFill>
                  <a:srgbClr val="FFFF00"/>
                </a:solidFill>
              </a:rPr>
              <a:t> </a:t>
            </a:r>
            <a:r>
              <a:rPr lang="en-US" sz="2400" dirty="0">
                <a:solidFill>
                  <a:srgbClr val="FFFF00"/>
                </a:solidFill>
              </a:rPr>
              <a:t>motion                                                   Diffusion</a:t>
            </a:r>
          </a:p>
          <a:p>
            <a:endParaRPr lang="en-US" dirty="0"/>
          </a:p>
          <a:p>
            <a:pPr marL="342900" indent="-342900">
              <a:buFont typeface="Arial" pitchFamily="34" charset="0"/>
              <a:buChar char="•"/>
            </a:pPr>
            <a:r>
              <a:rPr lang="en-US" sz="2000" dirty="0">
                <a:solidFill>
                  <a:schemeClr val="bg2">
                    <a:lumMod val="90000"/>
                  </a:schemeClr>
                </a:solidFill>
              </a:rPr>
              <a:t>Visible particles</a:t>
            </a:r>
            <a:r>
              <a:rPr lang="en-US" sz="2800" dirty="0">
                <a:solidFill>
                  <a:schemeClr val="bg2">
                    <a:lumMod val="90000"/>
                  </a:schemeClr>
                </a:solidFill>
              </a:rPr>
              <a:t>                                          </a:t>
            </a:r>
            <a:r>
              <a:rPr lang="en-US" sz="2400" dirty="0">
                <a:solidFill>
                  <a:schemeClr val="bg2">
                    <a:lumMod val="90000"/>
                  </a:schemeClr>
                </a:solidFill>
              </a:rPr>
              <a:t>small particles</a:t>
            </a:r>
          </a:p>
          <a:p>
            <a:r>
              <a:rPr lang="en-US" sz="2400" dirty="0">
                <a:solidFill>
                  <a:schemeClr val="bg2">
                    <a:lumMod val="90000"/>
                  </a:schemeClr>
                </a:solidFill>
              </a:rPr>
              <a:t>(dust , smoke)                                                    (gas , air)</a:t>
            </a:r>
          </a:p>
          <a:p>
            <a:endParaRPr lang="en-US" dirty="0"/>
          </a:p>
          <a:p>
            <a:pPr marL="342900" indent="-342900">
              <a:buFont typeface="Arial" pitchFamily="34" charset="0"/>
              <a:buChar char="•"/>
            </a:pPr>
            <a:r>
              <a:rPr lang="en-US" sz="2400" dirty="0">
                <a:solidFill>
                  <a:schemeClr val="bg2">
                    <a:lumMod val="90000"/>
                  </a:schemeClr>
                </a:solidFill>
              </a:rPr>
              <a:t>In all direction                  from higher concentration to lower one</a:t>
            </a:r>
          </a:p>
        </p:txBody>
      </p:sp>
    </p:spTree>
    <p:extLst>
      <p:ext uri="{BB962C8B-B14F-4D97-AF65-F5344CB8AC3E}">
        <p14:creationId xmlns:p14="http://schemas.microsoft.com/office/powerpoint/2010/main" val="2957989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428625"/>
            <a:ext cx="8458200" cy="523220"/>
          </a:xfrm>
          <a:prstGeom prst="rect">
            <a:avLst/>
          </a:prstGeom>
          <a:solidFill>
            <a:srgbClr val="FFC000"/>
          </a:solidFill>
        </p:spPr>
        <p:txBody>
          <a:bodyPr wrap="square" rtlCol="0">
            <a:spAutoFit/>
          </a:bodyPr>
          <a:lstStyle/>
          <a:p>
            <a:pPr algn="ctr"/>
            <a:r>
              <a:rPr lang="en-US" sz="2800" b="1" dirty="0"/>
              <a:t>Measuring liquid volume</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43000"/>
            <a:ext cx="9144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8492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2162"/>
            <a:ext cx="8229600" cy="944562"/>
          </a:xfrm>
          <a:solidFill>
            <a:schemeClr val="accent3">
              <a:lumMod val="40000"/>
              <a:lumOff val="60000"/>
            </a:schemeClr>
          </a:solidFill>
        </p:spPr>
        <p:txBody>
          <a:bodyPr/>
          <a:lstStyle/>
          <a:p>
            <a:r>
              <a:rPr lang="en-US" b="1" dirty="0"/>
              <a:t>Contents you have to study</a:t>
            </a:r>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5133" t="14752" r="28989" b="7234"/>
          <a:stretch/>
        </p:blipFill>
        <p:spPr bwMode="auto">
          <a:xfrm>
            <a:off x="1828800" y="1143000"/>
            <a:ext cx="60198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3970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7073"/>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7552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CC287C-C04E-4287-8B12-E223076858B6}"/>
              </a:ext>
            </a:extLst>
          </p:cNvPr>
          <p:cNvPicPr>
            <a:picLocks noChangeAspect="1"/>
          </p:cNvPicPr>
          <p:nvPr/>
        </p:nvPicPr>
        <p:blipFill>
          <a:blip r:embed="rId2"/>
          <a:stretch>
            <a:fillRect/>
          </a:stretch>
        </p:blipFill>
        <p:spPr>
          <a:xfrm>
            <a:off x="12440" y="-7776"/>
            <a:ext cx="9131559" cy="6865776"/>
          </a:xfrm>
          <a:prstGeom prst="rect">
            <a:avLst/>
          </a:prstGeom>
        </p:spPr>
      </p:pic>
    </p:spTree>
    <p:extLst>
      <p:ext uri="{BB962C8B-B14F-4D97-AF65-F5344CB8AC3E}">
        <p14:creationId xmlns:p14="http://schemas.microsoft.com/office/powerpoint/2010/main" val="21486514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CA83A0-05CF-48B3-89A7-408EE03E0816}"/>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82551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3810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3726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01" y="853751"/>
            <a:ext cx="444817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417" t="16608" r="32270" b="8935"/>
          <a:stretch/>
        </p:blipFill>
        <p:spPr bwMode="auto">
          <a:xfrm>
            <a:off x="4792824" y="839755"/>
            <a:ext cx="416242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7626" y="5657850"/>
            <a:ext cx="9144000" cy="830997"/>
          </a:xfrm>
          <a:prstGeom prst="rect">
            <a:avLst/>
          </a:prstGeom>
          <a:noFill/>
        </p:spPr>
        <p:txBody>
          <a:bodyPr wrap="square" rtlCol="0">
            <a:spAutoFit/>
          </a:bodyPr>
          <a:lstStyle/>
          <a:p>
            <a:r>
              <a:rPr lang="en-US" sz="2400" b="1" dirty="0">
                <a:solidFill>
                  <a:srgbClr val="FF0000"/>
                </a:solidFill>
              </a:rPr>
              <a:t>Measuring cylinder-        </a:t>
            </a:r>
            <a:r>
              <a:rPr lang="en-US" sz="2400" b="1" dirty="0"/>
              <a:t>&gt;50cm3 or 50ml (not accurate but easy to use)</a:t>
            </a:r>
          </a:p>
          <a:p>
            <a:r>
              <a:rPr lang="en-US" sz="2400" b="1" dirty="0" err="1">
                <a:solidFill>
                  <a:srgbClr val="FF0000"/>
                </a:solidFill>
              </a:rPr>
              <a:t>Burrette</a:t>
            </a:r>
            <a:r>
              <a:rPr lang="en-US" sz="2400" b="1" dirty="0">
                <a:solidFill>
                  <a:srgbClr val="FF0000"/>
                </a:solidFill>
              </a:rPr>
              <a:t> and </a:t>
            </a:r>
            <a:r>
              <a:rPr lang="en-US" sz="2400" b="1" dirty="0" err="1">
                <a:solidFill>
                  <a:srgbClr val="FF0000"/>
                </a:solidFill>
              </a:rPr>
              <a:t>pippette</a:t>
            </a:r>
            <a:r>
              <a:rPr lang="en-US" sz="2400" b="1" dirty="0">
                <a:solidFill>
                  <a:srgbClr val="FF0000"/>
                </a:solidFill>
              </a:rPr>
              <a:t>-   </a:t>
            </a:r>
            <a:r>
              <a:rPr lang="en-US" sz="2400" b="1" dirty="0"/>
              <a:t>&lt;50cm3  or 50ml (accurate)</a:t>
            </a:r>
          </a:p>
        </p:txBody>
      </p:sp>
    </p:spTree>
    <p:extLst>
      <p:ext uri="{BB962C8B-B14F-4D97-AF65-F5344CB8AC3E}">
        <p14:creationId xmlns:p14="http://schemas.microsoft.com/office/powerpoint/2010/main" val="2204950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chemeClr val="accent6">
              <a:lumMod val="40000"/>
              <a:lumOff val="60000"/>
            </a:schemeClr>
          </a:solidFill>
          <a:ln>
            <a:solidFill>
              <a:schemeClr val="accent6">
                <a:lumMod val="60000"/>
                <a:lumOff val="40000"/>
              </a:schemeClr>
            </a:solidFill>
          </a:ln>
        </p:spPr>
        <p:txBody>
          <a:bodyPr>
            <a:normAutofit/>
          </a:bodyPr>
          <a:lstStyle/>
          <a:p>
            <a:r>
              <a:rPr lang="en-US" dirty="0"/>
              <a:t>Paper chromatography </a:t>
            </a:r>
          </a:p>
        </p:txBody>
      </p:sp>
      <p:sp>
        <p:nvSpPr>
          <p:cNvPr id="3" name="Rectangle 2"/>
          <p:cNvSpPr/>
          <p:nvPr/>
        </p:nvSpPr>
        <p:spPr>
          <a:xfrm>
            <a:off x="0" y="1219200"/>
            <a:ext cx="8915400" cy="1631216"/>
          </a:xfrm>
          <a:prstGeom prst="rect">
            <a:avLst/>
          </a:prstGeom>
        </p:spPr>
        <p:txBody>
          <a:bodyPr wrap="square">
            <a:spAutoFit/>
          </a:bodyPr>
          <a:lstStyle/>
          <a:p>
            <a:pPr marL="285750" indent="-285750">
              <a:buFont typeface="Wingdings" pitchFamily="2" charset="2"/>
              <a:buChar char="Ø"/>
            </a:pPr>
            <a:r>
              <a:rPr lang="en-US" sz="2000" b="1" dirty="0"/>
              <a:t>It is a very useful method for </a:t>
            </a:r>
            <a:r>
              <a:rPr lang="en-US" sz="2000" b="1" dirty="0" err="1"/>
              <a:t>analysing</a:t>
            </a:r>
            <a:r>
              <a:rPr lang="en-US" sz="2000" b="1" dirty="0"/>
              <a:t> and identifying mixtures of </a:t>
            </a:r>
            <a:r>
              <a:rPr lang="en-US" sz="2000" b="1" dirty="0" err="1"/>
              <a:t>coloured</a:t>
            </a:r>
            <a:r>
              <a:rPr lang="en-US" sz="2000" b="1" dirty="0"/>
              <a:t> substances (drugs, dyes in inks and food) or </a:t>
            </a:r>
            <a:r>
              <a:rPr lang="en-US" sz="2000" b="1" dirty="0" err="1"/>
              <a:t>colourless</a:t>
            </a:r>
            <a:r>
              <a:rPr lang="en-US" sz="2000" b="1" dirty="0"/>
              <a:t> substances (protein ,carbohydrate) using suitable solvent.</a:t>
            </a:r>
          </a:p>
          <a:p>
            <a:pPr marL="285750" indent="-285750">
              <a:buFont typeface="Wingdings" pitchFamily="2" charset="2"/>
              <a:buChar char="Ø"/>
            </a:pPr>
            <a:endParaRPr lang="en-US" sz="2000" b="1" dirty="0"/>
          </a:p>
          <a:p>
            <a:pPr marL="342900" indent="-342900">
              <a:buFont typeface="Arial" pitchFamily="34" charset="0"/>
              <a:buChar char="•"/>
            </a:pPr>
            <a:r>
              <a:rPr lang="en-US" sz="2000" b="1" dirty="0"/>
              <a:t> An example is to </a:t>
            </a:r>
            <a:r>
              <a:rPr lang="en-US" sz="2000" b="1" dirty="0" err="1"/>
              <a:t>analyse</a:t>
            </a:r>
            <a:r>
              <a:rPr lang="en-US" sz="2000" b="1" dirty="0"/>
              <a:t> and identify the dyes in a </a:t>
            </a:r>
            <a:r>
              <a:rPr lang="en-US" sz="2000" b="1" dirty="0" err="1"/>
              <a:t>coloured</a:t>
            </a:r>
            <a:r>
              <a:rPr lang="en-US" sz="2000" b="1" dirty="0"/>
              <a:t> ink</a:t>
            </a:r>
            <a:r>
              <a:rPr lang="en-US" dirty="0"/>
              <a:t>. </a:t>
            </a:r>
          </a:p>
        </p:txBody>
      </p:sp>
      <p:pic>
        <p:nvPicPr>
          <p:cNvPr id="2048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33" t="16452" r="667" b="-1028"/>
          <a:stretch/>
        </p:blipFill>
        <p:spPr bwMode="auto">
          <a:xfrm>
            <a:off x="285750" y="3002816"/>
            <a:ext cx="8572500" cy="3855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67032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7625"/>
            <a:ext cx="4267200" cy="681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325" y="47624"/>
            <a:ext cx="4572000" cy="6734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2462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0500" y="752475"/>
            <a:ext cx="8610600" cy="5632311"/>
          </a:xfrm>
          <a:prstGeom prst="rect">
            <a:avLst/>
          </a:prstGeom>
        </p:spPr>
        <p:txBody>
          <a:bodyPr wrap="square">
            <a:spAutoFit/>
          </a:bodyPr>
          <a:lstStyle/>
          <a:p>
            <a:pPr>
              <a:lnSpc>
                <a:spcPct val="150000"/>
              </a:lnSpc>
            </a:pPr>
            <a:r>
              <a:rPr lang="en-US" sz="2000" b="1" dirty="0"/>
              <a:t>1.  Choose a suitable solvent and chromatography paper.</a:t>
            </a:r>
          </a:p>
          <a:p>
            <a:pPr>
              <a:lnSpc>
                <a:spcPct val="150000"/>
              </a:lnSpc>
            </a:pPr>
            <a:r>
              <a:rPr lang="en-US" sz="2000" b="1" dirty="0"/>
              <a:t>2.  Draw 2 lines at the ends of the paper with pencil(pencil is made up of graphite and is not soluble in solvent)</a:t>
            </a:r>
          </a:p>
          <a:p>
            <a:pPr>
              <a:lnSpc>
                <a:spcPct val="150000"/>
              </a:lnSpc>
            </a:pPr>
            <a:r>
              <a:rPr lang="en-US" sz="2000" b="1" dirty="0"/>
              <a:t>3.  Drops of unknown and known dyes are placed on the start line of filter paper. </a:t>
            </a:r>
          </a:p>
          <a:p>
            <a:pPr>
              <a:lnSpc>
                <a:spcPct val="150000"/>
              </a:lnSpc>
            </a:pPr>
            <a:r>
              <a:rPr lang="en-US" sz="2000" b="1" dirty="0"/>
              <a:t>The paper is then suspended in a suitable  solvent.</a:t>
            </a:r>
          </a:p>
          <a:p>
            <a:pPr>
              <a:lnSpc>
                <a:spcPct val="150000"/>
              </a:lnSpc>
            </a:pPr>
            <a:r>
              <a:rPr lang="en-US" sz="2000" b="1" dirty="0"/>
              <a:t>4.  As the solvent moves up the paper(capillary action), the inks dissolve in the solvent and move up the paper at different speeds due to different </a:t>
            </a:r>
            <a:r>
              <a:rPr lang="en-US" sz="2000" b="1" dirty="0" err="1"/>
              <a:t>solubilities</a:t>
            </a:r>
            <a:r>
              <a:rPr lang="en-US" sz="2000" b="1" dirty="0"/>
              <a:t> and hence travel different distances. </a:t>
            </a:r>
          </a:p>
          <a:p>
            <a:pPr marL="457200" indent="-457200">
              <a:lnSpc>
                <a:spcPct val="150000"/>
              </a:lnSpc>
              <a:buAutoNum type="arabicPeriod" startAt="5"/>
            </a:pPr>
            <a:r>
              <a:rPr lang="en-US" sz="2000" b="1" dirty="0"/>
              <a:t>The pattern of spots obtained is called a chromatogram</a:t>
            </a:r>
            <a:r>
              <a:rPr lang="en-US" sz="2000" dirty="0"/>
              <a:t>.</a:t>
            </a:r>
          </a:p>
          <a:p>
            <a:pPr marL="457200" indent="-457200">
              <a:lnSpc>
                <a:spcPct val="150000"/>
              </a:lnSpc>
              <a:buAutoNum type="arabicPeriod" startAt="5"/>
            </a:pPr>
            <a:r>
              <a:rPr lang="en-US" sz="2000" b="1" dirty="0"/>
              <a:t>For </a:t>
            </a:r>
            <a:r>
              <a:rPr lang="en-US" sz="2000" b="1" dirty="0" err="1"/>
              <a:t>colourless</a:t>
            </a:r>
            <a:r>
              <a:rPr lang="en-US" sz="2000" b="1" dirty="0"/>
              <a:t> substances, locating agents spray or UV light are used on the chromatogram to develop </a:t>
            </a:r>
            <a:r>
              <a:rPr lang="en-US" sz="2000" b="1" dirty="0" err="1"/>
              <a:t>colour</a:t>
            </a:r>
            <a:r>
              <a:rPr lang="en-US" sz="2000" b="1" dirty="0"/>
              <a:t> spots on the chromatogram</a:t>
            </a:r>
            <a:r>
              <a:rPr lang="en-US" sz="2000" dirty="0"/>
              <a:t>.</a:t>
            </a:r>
          </a:p>
        </p:txBody>
      </p:sp>
      <p:sp>
        <p:nvSpPr>
          <p:cNvPr id="3" name="TextBox 2"/>
          <p:cNvSpPr txBox="1"/>
          <p:nvPr/>
        </p:nvSpPr>
        <p:spPr>
          <a:xfrm>
            <a:off x="190500" y="152400"/>
            <a:ext cx="8610600" cy="523220"/>
          </a:xfrm>
          <a:prstGeom prst="rect">
            <a:avLst/>
          </a:prstGeom>
          <a:solidFill>
            <a:schemeClr val="accent6">
              <a:lumMod val="40000"/>
              <a:lumOff val="60000"/>
            </a:schemeClr>
          </a:solidFill>
        </p:spPr>
        <p:txBody>
          <a:bodyPr wrap="square" rtlCol="0">
            <a:spAutoFit/>
          </a:bodyPr>
          <a:lstStyle/>
          <a:p>
            <a:pPr algn="ctr"/>
            <a:r>
              <a:rPr lang="en-US" sz="2800" b="1" dirty="0"/>
              <a:t>Procedure of chromatography</a:t>
            </a:r>
          </a:p>
        </p:txBody>
      </p:sp>
    </p:spTree>
    <p:extLst>
      <p:ext uri="{BB962C8B-B14F-4D97-AF65-F5344CB8AC3E}">
        <p14:creationId xmlns:p14="http://schemas.microsoft.com/office/powerpoint/2010/main" val="3031233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a:solidFill>
            <a:schemeClr val="accent6">
              <a:lumMod val="40000"/>
              <a:lumOff val="60000"/>
            </a:schemeClr>
          </a:solidFill>
        </p:spPr>
        <p:txBody>
          <a:bodyPr>
            <a:normAutofit fontScale="90000"/>
          </a:bodyPr>
          <a:lstStyle/>
          <a:p>
            <a:r>
              <a:rPr lang="en-US" dirty="0"/>
              <a:t>Types of </a:t>
            </a:r>
            <a:r>
              <a:rPr lang="en-US" b="1" dirty="0"/>
              <a:t>chromatography</a:t>
            </a:r>
          </a:p>
        </p:txBody>
      </p:sp>
      <p:sp>
        <p:nvSpPr>
          <p:cNvPr id="3" name="TextBox 2"/>
          <p:cNvSpPr txBox="1"/>
          <p:nvPr/>
        </p:nvSpPr>
        <p:spPr>
          <a:xfrm>
            <a:off x="381000" y="1295400"/>
            <a:ext cx="8153400" cy="2062103"/>
          </a:xfrm>
          <a:prstGeom prst="rect">
            <a:avLst/>
          </a:prstGeom>
          <a:noFill/>
        </p:spPr>
        <p:txBody>
          <a:bodyPr wrap="square" rtlCol="0">
            <a:spAutoFit/>
          </a:bodyPr>
          <a:lstStyle/>
          <a:p>
            <a:pPr marL="514350" indent="-514350">
              <a:buFont typeface="+mj-lt"/>
              <a:buAutoNum type="arabicPeriod"/>
            </a:pPr>
            <a:r>
              <a:rPr lang="en-US" sz="3200" b="1" dirty="0"/>
              <a:t>Ascending chromatography</a:t>
            </a:r>
          </a:p>
          <a:p>
            <a:pPr marL="514350" indent="-514350">
              <a:buFont typeface="+mj-lt"/>
              <a:buAutoNum type="arabicPeriod"/>
            </a:pPr>
            <a:r>
              <a:rPr lang="en-US" sz="3200" b="1" dirty="0"/>
              <a:t>Descending chromatography</a:t>
            </a:r>
          </a:p>
          <a:p>
            <a:pPr marL="514350" indent="-514350">
              <a:buFont typeface="+mj-lt"/>
              <a:buAutoNum type="arabicPeriod"/>
            </a:pPr>
            <a:r>
              <a:rPr lang="en-US" sz="3200" b="1" dirty="0"/>
              <a:t>Radial chromatography</a:t>
            </a:r>
          </a:p>
          <a:p>
            <a:pPr marL="514350" indent="-514350">
              <a:buFont typeface="+mj-lt"/>
              <a:buAutoNum type="arabicPeriod"/>
            </a:pPr>
            <a:r>
              <a:rPr lang="en-US" sz="3200" b="1" dirty="0"/>
              <a:t>3D chromatography</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030898"/>
            <a:ext cx="2143125"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9103" r="42448"/>
          <a:stretch/>
        </p:blipFill>
        <p:spPr bwMode="auto">
          <a:xfrm>
            <a:off x="76200" y="3619500"/>
            <a:ext cx="2390775" cy="287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30417" t="-43867" r="130417" b="43867"/>
          <a:stretch/>
        </p:blipFill>
        <p:spPr bwMode="auto">
          <a:xfrm>
            <a:off x="-1619250" y="-1643062"/>
            <a:ext cx="4572000" cy="3745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2225" y="3643313"/>
            <a:ext cx="594360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16809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42900" y="355333"/>
            <a:ext cx="8458200" cy="584775"/>
          </a:xfrm>
          <a:prstGeom prst="rect">
            <a:avLst/>
          </a:prstGeom>
          <a:solidFill>
            <a:schemeClr val="accent6">
              <a:lumMod val="40000"/>
              <a:lumOff val="60000"/>
            </a:schemeClr>
          </a:solidFill>
        </p:spPr>
        <p:txBody>
          <a:bodyPr wrap="square" rtlCol="0">
            <a:spAutoFit/>
          </a:bodyPr>
          <a:lstStyle/>
          <a:p>
            <a:pPr algn="ctr"/>
            <a:r>
              <a:rPr lang="en-US" sz="3200" b="1" dirty="0"/>
              <a:t>RF value (</a:t>
            </a:r>
            <a:r>
              <a:rPr lang="en-US" sz="3200" b="1" dirty="0" err="1"/>
              <a:t>Retension</a:t>
            </a:r>
            <a:r>
              <a:rPr lang="en-US" sz="3200" b="1" dirty="0"/>
              <a:t>/ </a:t>
            </a:r>
            <a:r>
              <a:rPr lang="en-US" sz="3200" b="1" dirty="0" err="1"/>
              <a:t>retadation</a:t>
            </a:r>
            <a:r>
              <a:rPr lang="en-US" sz="3200" b="1" dirty="0"/>
              <a:t> Factor value)</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300" y="1143000"/>
            <a:ext cx="7315200"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514600"/>
            <a:ext cx="59436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9013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57200"/>
            <a:ext cx="5737225"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351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a:solidFill>
            <a:schemeClr val="accent6">
              <a:lumMod val="40000"/>
              <a:lumOff val="60000"/>
            </a:schemeClr>
          </a:solidFill>
        </p:spPr>
        <p:txBody>
          <a:bodyPr>
            <a:normAutofit fontScale="90000"/>
          </a:bodyPr>
          <a:lstStyle/>
          <a:p>
            <a:r>
              <a:rPr lang="en-US" dirty="0"/>
              <a:t>How can we know a pure compound?</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1000" y="4800600"/>
            <a:ext cx="8458200" cy="1477328"/>
          </a:xfrm>
          <a:prstGeom prst="rect">
            <a:avLst/>
          </a:prstGeom>
          <a:noFill/>
        </p:spPr>
        <p:txBody>
          <a:bodyPr wrap="square" rtlCol="0">
            <a:spAutoFit/>
          </a:bodyPr>
          <a:lstStyle/>
          <a:p>
            <a:r>
              <a:rPr lang="en-US" dirty="0"/>
              <a:t>On chromatography</a:t>
            </a:r>
          </a:p>
          <a:p>
            <a:endParaRPr lang="en-US" dirty="0"/>
          </a:p>
          <a:p>
            <a:r>
              <a:rPr lang="en-US" dirty="0"/>
              <a:t>Pure substance                              only one spot                      (fixed boiling and </a:t>
            </a:r>
            <a:r>
              <a:rPr lang="en-US" dirty="0" err="1"/>
              <a:t>feezing</a:t>
            </a:r>
            <a:r>
              <a:rPr lang="en-US" dirty="0"/>
              <a:t>)</a:t>
            </a:r>
          </a:p>
          <a:p>
            <a:r>
              <a:rPr lang="en-US" dirty="0"/>
              <a:t>Impure substance                          more than one spots          (variable </a:t>
            </a:r>
            <a:r>
              <a:rPr lang="en-US" dirty="0" err="1"/>
              <a:t>bpt</a:t>
            </a:r>
            <a:r>
              <a:rPr lang="en-US" dirty="0"/>
              <a:t> and </a:t>
            </a:r>
            <a:r>
              <a:rPr lang="en-US" dirty="0" err="1"/>
              <a:t>mpt</a:t>
            </a:r>
            <a:r>
              <a:rPr lang="en-US" dirty="0"/>
              <a:t>)</a:t>
            </a:r>
          </a:p>
          <a:p>
            <a:r>
              <a:rPr lang="en-US" dirty="0"/>
              <a:t>                                                          </a:t>
            </a:r>
            <a:r>
              <a:rPr lang="en-US" dirty="0" err="1"/>
              <a:t>mpt</a:t>
            </a:r>
            <a:r>
              <a:rPr lang="en-US" dirty="0"/>
              <a:t>                         </a:t>
            </a:r>
            <a:r>
              <a:rPr lang="en-US" dirty="0" err="1"/>
              <a:t>bpt</a:t>
            </a:r>
            <a:endParaRPr lang="en-US" dirty="0"/>
          </a:p>
        </p:txBody>
      </p:sp>
      <p:sp>
        <p:nvSpPr>
          <p:cNvPr id="4" name="Right Arrow 3"/>
          <p:cNvSpPr/>
          <p:nvPr/>
        </p:nvSpPr>
        <p:spPr>
          <a:xfrm>
            <a:off x="2286000" y="5486400"/>
            <a:ext cx="914400" cy="1524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5715000"/>
            <a:ext cx="9445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own Arrow 4"/>
          <p:cNvSpPr/>
          <p:nvPr/>
        </p:nvSpPr>
        <p:spPr>
          <a:xfrm>
            <a:off x="3581400" y="6248400"/>
            <a:ext cx="304800" cy="471327"/>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a:off x="5210175" y="6240462"/>
            <a:ext cx="342900" cy="465138"/>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645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762000"/>
            <a:ext cx="9372600" cy="5909310"/>
          </a:xfrm>
          <a:prstGeom prst="rect">
            <a:avLst/>
          </a:prstGeom>
          <a:noFill/>
        </p:spPr>
        <p:txBody>
          <a:bodyPr wrap="square" rtlCol="0">
            <a:spAutoFit/>
          </a:bodyPr>
          <a:lstStyle/>
          <a:p>
            <a:pPr marL="457200" indent="-457200">
              <a:lnSpc>
                <a:spcPct val="150000"/>
              </a:lnSpc>
              <a:buFont typeface="Wingdings" pitchFamily="2" charset="2"/>
              <a:buChar char="Ø"/>
            </a:pPr>
            <a:r>
              <a:rPr lang="en-US" sz="2800" b="1" dirty="0"/>
              <a:t>Soluble                    -  dissolve in water</a:t>
            </a:r>
          </a:p>
          <a:p>
            <a:pPr marL="457200" indent="-457200">
              <a:lnSpc>
                <a:spcPct val="150000"/>
              </a:lnSpc>
              <a:buFont typeface="Wingdings" pitchFamily="2" charset="2"/>
              <a:buChar char="Ø"/>
            </a:pPr>
            <a:r>
              <a:rPr lang="en-US" sz="2800" b="1" dirty="0"/>
              <a:t>Insoluble                 -  not dissolve in water</a:t>
            </a:r>
          </a:p>
          <a:p>
            <a:pPr marL="457200" indent="-457200">
              <a:lnSpc>
                <a:spcPct val="150000"/>
              </a:lnSpc>
              <a:buFont typeface="Wingdings" pitchFamily="2" charset="2"/>
              <a:buChar char="Ø"/>
            </a:pPr>
            <a:r>
              <a:rPr lang="en-US" sz="2800" b="1" dirty="0"/>
              <a:t>Solute                      -  solid substance</a:t>
            </a:r>
          </a:p>
          <a:p>
            <a:pPr marL="457200" indent="-457200">
              <a:lnSpc>
                <a:spcPct val="150000"/>
              </a:lnSpc>
              <a:buFont typeface="Wingdings" pitchFamily="2" charset="2"/>
              <a:buChar char="Ø"/>
            </a:pPr>
            <a:r>
              <a:rPr lang="en-US" sz="2800" b="1" dirty="0"/>
              <a:t>Solvent                    -  liquid for dissolving solute</a:t>
            </a:r>
          </a:p>
          <a:p>
            <a:pPr marL="457200" indent="-457200">
              <a:lnSpc>
                <a:spcPct val="150000"/>
              </a:lnSpc>
              <a:buFont typeface="Wingdings" pitchFamily="2" charset="2"/>
              <a:buChar char="Ø"/>
            </a:pPr>
            <a:r>
              <a:rPr lang="en-US" sz="2800" b="1" dirty="0"/>
              <a:t>Solution                   -  soluble solute + solvent</a:t>
            </a:r>
          </a:p>
          <a:p>
            <a:pPr marL="457200" indent="-457200">
              <a:lnSpc>
                <a:spcPct val="150000"/>
              </a:lnSpc>
              <a:buFont typeface="Wingdings" pitchFamily="2" charset="2"/>
              <a:buChar char="Ø"/>
            </a:pPr>
            <a:r>
              <a:rPr lang="en-US" sz="2800" b="1" dirty="0"/>
              <a:t>Suspension              -  insoluble solute + solvent</a:t>
            </a:r>
          </a:p>
          <a:p>
            <a:pPr>
              <a:lnSpc>
                <a:spcPct val="150000"/>
              </a:lnSpc>
            </a:pPr>
            <a:r>
              <a:rPr lang="en-US" sz="2800" b="1" dirty="0"/>
              <a:t>(solute are floating/ suspending in the liquid)</a:t>
            </a:r>
          </a:p>
          <a:p>
            <a:pPr marL="457200" indent="-457200">
              <a:lnSpc>
                <a:spcPct val="150000"/>
              </a:lnSpc>
              <a:buFont typeface="Wingdings" pitchFamily="2" charset="2"/>
              <a:buChar char="Ø"/>
            </a:pPr>
            <a:r>
              <a:rPr lang="en-US" sz="2800" b="1" dirty="0"/>
              <a:t>Miscible liquid          - homogenous (form one layer)</a:t>
            </a:r>
          </a:p>
          <a:p>
            <a:pPr marL="457200" indent="-457200">
              <a:lnSpc>
                <a:spcPct val="150000"/>
              </a:lnSpc>
              <a:buFont typeface="Wingdings" pitchFamily="2" charset="2"/>
              <a:buChar char="Ø"/>
            </a:pPr>
            <a:r>
              <a:rPr lang="en-US" sz="2800" b="1" dirty="0" err="1"/>
              <a:t>Immisicible</a:t>
            </a:r>
            <a:r>
              <a:rPr lang="en-US" sz="2800" b="1" dirty="0"/>
              <a:t>  liquid   - </a:t>
            </a:r>
            <a:r>
              <a:rPr lang="en-US" sz="2800" b="1" dirty="0" err="1"/>
              <a:t>heterogenous</a:t>
            </a:r>
            <a:r>
              <a:rPr lang="en-US" sz="2800" b="1" dirty="0"/>
              <a:t>(form 2 or more layers)</a:t>
            </a:r>
          </a:p>
        </p:txBody>
      </p:sp>
      <p:sp>
        <p:nvSpPr>
          <p:cNvPr id="5" name="TextBox 4"/>
          <p:cNvSpPr txBox="1"/>
          <p:nvPr/>
        </p:nvSpPr>
        <p:spPr>
          <a:xfrm>
            <a:off x="228600" y="228600"/>
            <a:ext cx="8610600" cy="523220"/>
          </a:xfrm>
          <a:prstGeom prst="rect">
            <a:avLst/>
          </a:prstGeom>
          <a:solidFill>
            <a:srgbClr val="FFFF00"/>
          </a:solidFill>
        </p:spPr>
        <p:txBody>
          <a:bodyPr wrap="square" rtlCol="0">
            <a:spAutoFit/>
          </a:bodyPr>
          <a:lstStyle/>
          <a:p>
            <a:pPr algn="ctr"/>
            <a:r>
              <a:rPr lang="en-US" sz="2800" b="1" dirty="0">
                <a:solidFill>
                  <a:srgbClr val="FF0000"/>
                </a:solidFill>
              </a:rPr>
              <a:t>Common terms we have to know </a:t>
            </a:r>
          </a:p>
        </p:txBody>
      </p:sp>
    </p:spTree>
    <p:extLst>
      <p:ext uri="{BB962C8B-B14F-4D97-AF65-F5344CB8AC3E}">
        <p14:creationId xmlns:p14="http://schemas.microsoft.com/office/powerpoint/2010/main" val="366357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76200"/>
            <a:ext cx="9067800"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9062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304800"/>
            <a:ext cx="8305800" cy="523220"/>
          </a:xfrm>
          <a:prstGeom prst="rect">
            <a:avLst/>
          </a:prstGeom>
          <a:solidFill>
            <a:schemeClr val="accent6">
              <a:lumMod val="20000"/>
              <a:lumOff val="80000"/>
            </a:schemeClr>
          </a:solidFill>
        </p:spPr>
        <p:txBody>
          <a:bodyPr wrap="square" rtlCol="0">
            <a:spAutoFit/>
          </a:bodyPr>
          <a:lstStyle/>
          <a:p>
            <a:pPr algn="ctr"/>
            <a:r>
              <a:rPr lang="en-US" sz="2800" b="1" dirty="0">
                <a:solidFill>
                  <a:schemeClr val="accent6">
                    <a:lumMod val="75000"/>
                  </a:schemeClr>
                </a:solidFill>
              </a:rPr>
              <a:t>Method of </a:t>
            </a:r>
            <a:r>
              <a:rPr lang="en-US" sz="2800" b="1" dirty="0" err="1">
                <a:solidFill>
                  <a:schemeClr val="accent6">
                    <a:lumMod val="75000"/>
                  </a:schemeClr>
                </a:solidFill>
              </a:rPr>
              <a:t>putrification</a:t>
            </a:r>
            <a:r>
              <a:rPr lang="en-US" sz="2800" b="1" dirty="0">
                <a:solidFill>
                  <a:schemeClr val="accent6">
                    <a:lumMod val="75000"/>
                  </a:schemeClr>
                </a:solidFill>
              </a:rPr>
              <a:t> (physical </a:t>
            </a:r>
            <a:r>
              <a:rPr lang="en-US" sz="2800" b="1" dirty="0" err="1">
                <a:solidFill>
                  <a:schemeClr val="accent6">
                    <a:lumMod val="75000"/>
                  </a:schemeClr>
                </a:solidFill>
              </a:rPr>
              <a:t>methode</a:t>
            </a:r>
            <a:r>
              <a:rPr lang="en-US" sz="2800" b="1" dirty="0">
                <a:solidFill>
                  <a:schemeClr val="accent6">
                    <a:lumMod val="75000"/>
                  </a:schemeClr>
                </a:solidFill>
              </a:rPr>
              <a:t>)</a:t>
            </a: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083" t="9858" r="46715" b="143"/>
          <a:stretch/>
        </p:blipFill>
        <p:spPr bwMode="auto">
          <a:xfrm>
            <a:off x="123825" y="3733800"/>
            <a:ext cx="2719387"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3835" t="10671" r="10443" b="5183"/>
          <a:stretch/>
        </p:blipFill>
        <p:spPr bwMode="auto">
          <a:xfrm>
            <a:off x="3048000" y="3733799"/>
            <a:ext cx="28194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733800"/>
            <a:ext cx="2819400"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Table 3">
            <a:extLst>
              <a:ext uri="{FF2B5EF4-FFF2-40B4-BE49-F238E27FC236}">
                <a16:creationId xmlns:a16="http://schemas.microsoft.com/office/drawing/2014/main" id="{52A159CA-12EF-4F53-A53C-928298655EEC}"/>
              </a:ext>
            </a:extLst>
          </p:cNvPr>
          <p:cNvGraphicFramePr>
            <a:graphicFrameLocks noGrp="1"/>
          </p:cNvGraphicFramePr>
          <p:nvPr>
            <p:extLst>
              <p:ext uri="{D42A27DB-BD31-4B8C-83A1-F6EECF244321}">
                <p14:modId xmlns:p14="http://schemas.microsoft.com/office/powerpoint/2010/main" val="4283439686"/>
              </p:ext>
            </p:extLst>
          </p:nvPr>
        </p:nvGraphicFramePr>
        <p:xfrm>
          <a:off x="95250" y="990600"/>
          <a:ext cx="8953500" cy="2614416"/>
        </p:xfrm>
        <a:graphic>
          <a:graphicData uri="http://schemas.openxmlformats.org/drawingml/2006/table">
            <a:tbl>
              <a:tblPr firstRow="1" bandRow="1">
                <a:tableStyleId>{93296810-A885-4BE3-A3E7-6D5BEEA58F35}</a:tableStyleId>
              </a:tblPr>
              <a:tblGrid>
                <a:gridCol w="2984500">
                  <a:extLst>
                    <a:ext uri="{9D8B030D-6E8A-4147-A177-3AD203B41FA5}">
                      <a16:colId xmlns:a16="http://schemas.microsoft.com/office/drawing/2014/main" val="2898035976"/>
                    </a:ext>
                  </a:extLst>
                </a:gridCol>
                <a:gridCol w="2984500">
                  <a:extLst>
                    <a:ext uri="{9D8B030D-6E8A-4147-A177-3AD203B41FA5}">
                      <a16:colId xmlns:a16="http://schemas.microsoft.com/office/drawing/2014/main" val="3535939387"/>
                    </a:ext>
                  </a:extLst>
                </a:gridCol>
                <a:gridCol w="2984500">
                  <a:extLst>
                    <a:ext uri="{9D8B030D-6E8A-4147-A177-3AD203B41FA5}">
                      <a16:colId xmlns:a16="http://schemas.microsoft.com/office/drawing/2014/main" val="211571544"/>
                    </a:ext>
                  </a:extLst>
                </a:gridCol>
              </a:tblGrid>
              <a:tr h="569808">
                <a:tc>
                  <a:txBody>
                    <a:bodyPr/>
                    <a:lstStyle/>
                    <a:p>
                      <a:r>
                        <a:rPr lang="en-US" dirty="0"/>
                        <a:t>Method </a:t>
                      </a:r>
                    </a:p>
                  </a:txBody>
                  <a:tcPr/>
                </a:tc>
                <a:tc>
                  <a:txBody>
                    <a:bodyPr/>
                    <a:lstStyle/>
                    <a:p>
                      <a:r>
                        <a:rPr lang="en-US" dirty="0"/>
                        <a:t>Mixture</a:t>
                      </a:r>
                    </a:p>
                  </a:txBody>
                  <a:tcPr/>
                </a:tc>
                <a:tc>
                  <a:txBody>
                    <a:bodyPr/>
                    <a:lstStyle/>
                    <a:p>
                      <a:r>
                        <a:rPr lang="en-US" dirty="0" err="1"/>
                        <a:t>Eg.</a:t>
                      </a:r>
                      <a:endParaRPr lang="en-US" dirty="0"/>
                    </a:p>
                  </a:txBody>
                  <a:tcPr/>
                </a:tc>
                <a:extLst>
                  <a:ext uri="{0D108BD9-81ED-4DB2-BD59-A6C34878D82A}">
                    <a16:rowId xmlns:a16="http://schemas.microsoft.com/office/drawing/2014/main" val="3569051524"/>
                  </a:ext>
                </a:extLst>
              </a:tr>
              <a:tr h="726018">
                <a:tc>
                  <a:txBody>
                    <a:bodyPr/>
                    <a:lstStyle/>
                    <a:p>
                      <a:r>
                        <a:rPr lang="en-US" dirty="0"/>
                        <a:t>Decantation </a:t>
                      </a:r>
                    </a:p>
                  </a:txBody>
                  <a:tcPr/>
                </a:tc>
                <a:tc>
                  <a:txBody>
                    <a:bodyPr/>
                    <a:lstStyle/>
                    <a:p>
                      <a:endParaRPr lang="en-US" dirty="0"/>
                    </a:p>
                  </a:txBody>
                  <a:tcPr/>
                </a:tc>
                <a:tc>
                  <a:txBody>
                    <a:bodyPr/>
                    <a:lstStyle/>
                    <a:p>
                      <a:r>
                        <a:rPr lang="en-US" dirty="0"/>
                        <a:t>Rising rice grains</a:t>
                      </a:r>
                    </a:p>
                    <a:p>
                      <a:endParaRPr lang="en-US" dirty="0"/>
                    </a:p>
                  </a:txBody>
                  <a:tcPr/>
                </a:tc>
                <a:extLst>
                  <a:ext uri="{0D108BD9-81ED-4DB2-BD59-A6C34878D82A}">
                    <a16:rowId xmlns:a16="http://schemas.microsoft.com/office/drawing/2014/main" val="3886738510"/>
                  </a:ext>
                </a:extLst>
              </a:tr>
              <a:tr h="659295">
                <a:tc>
                  <a:txBody>
                    <a:bodyPr/>
                    <a:lstStyle/>
                    <a:p>
                      <a:r>
                        <a:rPr lang="en-US" dirty="0"/>
                        <a:t>Filtration </a:t>
                      </a:r>
                    </a:p>
                  </a:txBody>
                  <a:tcPr/>
                </a:tc>
                <a:tc>
                  <a:txBody>
                    <a:bodyPr/>
                    <a:lstStyle/>
                    <a:p>
                      <a:endParaRPr lang="en-US" dirty="0"/>
                    </a:p>
                  </a:txBody>
                  <a:tcPr/>
                </a:tc>
                <a:tc>
                  <a:txBody>
                    <a:bodyPr/>
                    <a:lstStyle/>
                    <a:p>
                      <a:r>
                        <a:rPr lang="en-US" dirty="0"/>
                        <a:t>Sand/powder limestone &amp; water</a:t>
                      </a:r>
                    </a:p>
                  </a:txBody>
                  <a:tcPr/>
                </a:tc>
                <a:extLst>
                  <a:ext uri="{0D108BD9-81ED-4DB2-BD59-A6C34878D82A}">
                    <a16:rowId xmlns:a16="http://schemas.microsoft.com/office/drawing/2014/main" val="710407173"/>
                  </a:ext>
                </a:extLst>
              </a:tr>
              <a:tr h="659295">
                <a:tc>
                  <a:txBody>
                    <a:bodyPr/>
                    <a:lstStyle/>
                    <a:p>
                      <a:r>
                        <a:rPr lang="en-US" dirty="0"/>
                        <a:t>Centrifugation </a:t>
                      </a:r>
                    </a:p>
                  </a:txBody>
                  <a:tcPr/>
                </a:tc>
                <a:tc>
                  <a:txBody>
                    <a:bodyPr/>
                    <a:lstStyle/>
                    <a:p>
                      <a:endParaRPr lang="en-US" dirty="0"/>
                    </a:p>
                  </a:txBody>
                  <a:tcPr/>
                </a:tc>
                <a:tc>
                  <a:txBody>
                    <a:bodyPr/>
                    <a:lstStyle/>
                    <a:p>
                      <a:r>
                        <a:rPr lang="en-US" dirty="0"/>
                        <a:t>Blood or urine test </a:t>
                      </a:r>
                    </a:p>
                  </a:txBody>
                  <a:tcPr/>
                </a:tc>
                <a:extLst>
                  <a:ext uri="{0D108BD9-81ED-4DB2-BD59-A6C34878D82A}">
                    <a16:rowId xmlns:a16="http://schemas.microsoft.com/office/drawing/2014/main" val="3423521563"/>
                  </a:ext>
                </a:extLst>
              </a:tr>
            </a:tbl>
          </a:graphicData>
        </a:graphic>
      </p:graphicFrame>
    </p:spTree>
    <p:extLst>
      <p:ext uri="{BB962C8B-B14F-4D97-AF65-F5344CB8AC3E}">
        <p14:creationId xmlns:p14="http://schemas.microsoft.com/office/powerpoint/2010/main" val="326970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 y="9525"/>
            <a:ext cx="5562600" cy="391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52400"/>
            <a:ext cx="3228974"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775" y="3276600"/>
            <a:ext cx="4114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33400" y="4804201"/>
            <a:ext cx="4191000" cy="830997"/>
          </a:xfrm>
          <a:prstGeom prst="rect">
            <a:avLst/>
          </a:prstGeom>
          <a:solidFill>
            <a:srgbClr val="FFFF00"/>
          </a:solidFill>
        </p:spPr>
        <p:txBody>
          <a:bodyPr wrap="square" rtlCol="0">
            <a:spAutoFit/>
          </a:bodyPr>
          <a:lstStyle/>
          <a:p>
            <a:r>
              <a:rPr lang="en-US" sz="4800" b="1" i="1" dirty="0">
                <a:solidFill>
                  <a:schemeClr val="accent3">
                    <a:lumMod val="75000"/>
                  </a:schemeClr>
                </a:solidFill>
              </a:rPr>
              <a:t>Centrifugation</a:t>
            </a:r>
            <a:r>
              <a:rPr lang="en-US" sz="3200" b="1" i="1" dirty="0"/>
              <a:t> </a:t>
            </a:r>
          </a:p>
        </p:txBody>
      </p:sp>
    </p:spTree>
    <p:extLst>
      <p:ext uri="{BB962C8B-B14F-4D97-AF65-F5344CB8AC3E}">
        <p14:creationId xmlns:p14="http://schemas.microsoft.com/office/powerpoint/2010/main" val="456660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pattFill prst="pct70">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30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425" y="3124200"/>
            <a:ext cx="46005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648200"/>
            <a:ext cx="4600575" cy="207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3581400"/>
            <a:ext cx="3581400" cy="249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2">
            <a:extLst>
              <a:ext uri="{FF2B5EF4-FFF2-40B4-BE49-F238E27FC236}">
                <a16:creationId xmlns:a16="http://schemas.microsoft.com/office/drawing/2014/main" id="{AC10E97D-0254-4377-A8B0-566AD859DDF2}"/>
              </a:ext>
            </a:extLst>
          </p:cNvPr>
          <p:cNvGraphicFramePr>
            <a:graphicFrameLocks noGrp="1"/>
          </p:cNvGraphicFramePr>
          <p:nvPr>
            <p:extLst>
              <p:ext uri="{D42A27DB-BD31-4B8C-83A1-F6EECF244321}">
                <p14:modId xmlns:p14="http://schemas.microsoft.com/office/powerpoint/2010/main" val="3771714274"/>
              </p:ext>
            </p:extLst>
          </p:nvPr>
        </p:nvGraphicFramePr>
        <p:xfrm>
          <a:off x="471196" y="304800"/>
          <a:ext cx="8201607" cy="2681492"/>
        </p:xfrm>
        <a:graphic>
          <a:graphicData uri="http://schemas.openxmlformats.org/drawingml/2006/table">
            <a:tbl>
              <a:tblPr firstRow="1" bandRow="1">
                <a:tableStyleId>{93296810-A885-4BE3-A3E7-6D5BEEA58F35}</a:tableStyleId>
              </a:tblPr>
              <a:tblGrid>
                <a:gridCol w="2733869">
                  <a:extLst>
                    <a:ext uri="{9D8B030D-6E8A-4147-A177-3AD203B41FA5}">
                      <a16:colId xmlns:a16="http://schemas.microsoft.com/office/drawing/2014/main" val="4046047473"/>
                    </a:ext>
                  </a:extLst>
                </a:gridCol>
                <a:gridCol w="2733869">
                  <a:extLst>
                    <a:ext uri="{9D8B030D-6E8A-4147-A177-3AD203B41FA5}">
                      <a16:colId xmlns:a16="http://schemas.microsoft.com/office/drawing/2014/main" val="3993311617"/>
                    </a:ext>
                  </a:extLst>
                </a:gridCol>
                <a:gridCol w="2733869">
                  <a:extLst>
                    <a:ext uri="{9D8B030D-6E8A-4147-A177-3AD203B41FA5}">
                      <a16:colId xmlns:a16="http://schemas.microsoft.com/office/drawing/2014/main" val="1088018665"/>
                    </a:ext>
                  </a:extLst>
                </a:gridCol>
              </a:tblGrid>
              <a:tr h="670373">
                <a:tc>
                  <a:txBody>
                    <a:bodyPr/>
                    <a:lstStyle/>
                    <a:p>
                      <a:r>
                        <a:rPr lang="en-US" dirty="0" err="1"/>
                        <a:t>Methode</a:t>
                      </a:r>
                      <a:r>
                        <a:rPr lang="en-US" dirty="0"/>
                        <a:t> </a:t>
                      </a:r>
                    </a:p>
                  </a:txBody>
                  <a:tcPr/>
                </a:tc>
                <a:tc>
                  <a:txBody>
                    <a:bodyPr/>
                    <a:lstStyle/>
                    <a:p>
                      <a:r>
                        <a:rPr lang="en-US" dirty="0"/>
                        <a:t>Mixture </a:t>
                      </a:r>
                    </a:p>
                  </a:txBody>
                  <a:tcPr/>
                </a:tc>
                <a:tc>
                  <a:txBody>
                    <a:bodyPr/>
                    <a:lstStyle/>
                    <a:p>
                      <a:r>
                        <a:rPr lang="en-US" dirty="0" err="1"/>
                        <a:t>Eg.</a:t>
                      </a:r>
                      <a:endParaRPr lang="en-US" dirty="0"/>
                    </a:p>
                  </a:txBody>
                  <a:tcPr/>
                </a:tc>
                <a:extLst>
                  <a:ext uri="{0D108BD9-81ED-4DB2-BD59-A6C34878D82A}">
                    <a16:rowId xmlns:a16="http://schemas.microsoft.com/office/drawing/2014/main" val="1963224853"/>
                  </a:ext>
                </a:extLst>
              </a:tr>
              <a:tr h="670373">
                <a:tc>
                  <a:txBody>
                    <a:bodyPr/>
                    <a:lstStyle/>
                    <a:p>
                      <a:r>
                        <a:rPr lang="en-US" dirty="0"/>
                        <a:t>Evaporation</a:t>
                      </a:r>
                    </a:p>
                  </a:txBody>
                  <a:tcPr/>
                </a:tc>
                <a:tc>
                  <a:txBody>
                    <a:bodyPr/>
                    <a:lstStyle/>
                    <a:p>
                      <a:endParaRPr lang="en-US" dirty="0"/>
                    </a:p>
                  </a:txBody>
                  <a:tcPr/>
                </a:tc>
                <a:tc>
                  <a:txBody>
                    <a:bodyPr/>
                    <a:lstStyle/>
                    <a:p>
                      <a:r>
                        <a:rPr lang="en-US" dirty="0"/>
                        <a:t>Soluble powder salt</a:t>
                      </a:r>
                    </a:p>
                  </a:txBody>
                  <a:tcPr/>
                </a:tc>
                <a:extLst>
                  <a:ext uri="{0D108BD9-81ED-4DB2-BD59-A6C34878D82A}">
                    <a16:rowId xmlns:a16="http://schemas.microsoft.com/office/drawing/2014/main" val="3738714870"/>
                  </a:ext>
                </a:extLst>
              </a:tr>
              <a:tr h="670373">
                <a:tc>
                  <a:txBody>
                    <a:bodyPr/>
                    <a:lstStyle/>
                    <a:p>
                      <a:r>
                        <a:rPr lang="en-US" dirty="0" err="1"/>
                        <a:t>Crystallisation</a:t>
                      </a:r>
                      <a:r>
                        <a:rPr lang="en-US" dirty="0"/>
                        <a:t> </a:t>
                      </a:r>
                    </a:p>
                  </a:txBody>
                  <a:tcPr/>
                </a:tc>
                <a:tc>
                  <a:txBody>
                    <a:bodyPr/>
                    <a:lstStyle/>
                    <a:p>
                      <a:endParaRPr lang="en-US"/>
                    </a:p>
                  </a:txBody>
                  <a:tcPr/>
                </a:tc>
                <a:tc>
                  <a:txBody>
                    <a:bodyPr/>
                    <a:lstStyle/>
                    <a:p>
                      <a:r>
                        <a:rPr lang="en-US" dirty="0"/>
                        <a:t>Soluble crystal salt</a:t>
                      </a:r>
                    </a:p>
                  </a:txBody>
                  <a:tcPr/>
                </a:tc>
                <a:extLst>
                  <a:ext uri="{0D108BD9-81ED-4DB2-BD59-A6C34878D82A}">
                    <a16:rowId xmlns:a16="http://schemas.microsoft.com/office/drawing/2014/main" val="2370691668"/>
                  </a:ext>
                </a:extLst>
              </a:tr>
              <a:tr h="670373">
                <a:tc>
                  <a:txBody>
                    <a:bodyPr/>
                    <a:lstStyle/>
                    <a:p>
                      <a:r>
                        <a:rPr lang="en-US" dirty="0"/>
                        <a:t>Recrystallisation </a:t>
                      </a:r>
                    </a:p>
                  </a:txBody>
                  <a:tcPr/>
                </a:tc>
                <a:tc>
                  <a:txBody>
                    <a:bodyPr/>
                    <a:lstStyle/>
                    <a:p>
                      <a:endParaRPr lang="en-US"/>
                    </a:p>
                  </a:txBody>
                  <a:tcPr/>
                </a:tc>
                <a:tc>
                  <a:txBody>
                    <a:bodyPr/>
                    <a:lstStyle/>
                    <a:p>
                      <a:r>
                        <a:rPr lang="en-US" dirty="0"/>
                        <a:t>Purify the salt</a:t>
                      </a:r>
                    </a:p>
                  </a:txBody>
                  <a:tcPr/>
                </a:tc>
                <a:extLst>
                  <a:ext uri="{0D108BD9-81ED-4DB2-BD59-A6C34878D82A}">
                    <a16:rowId xmlns:a16="http://schemas.microsoft.com/office/drawing/2014/main" val="1786532423"/>
                  </a:ext>
                </a:extLst>
              </a:tr>
            </a:tbl>
          </a:graphicData>
        </a:graphic>
      </p:graphicFrame>
    </p:spTree>
    <p:extLst>
      <p:ext uri="{BB962C8B-B14F-4D97-AF65-F5344CB8AC3E}">
        <p14:creationId xmlns:p14="http://schemas.microsoft.com/office/powerpoint/2010/main" val="2252187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202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pattFill prst="pct70">
          <a:fgClr>
            <a:schemeClr val="bg1">
              <a:lumMod val="95000"/>
            </a:schemeClr>
          </a:fgClr>
          <a:bgClr>
            <a:schemeClr val="bg1"/>
          </a:bgClr>
        </a:pattFill>
        <a:effectLst/>
      </p:bgPr>
    </p:bg>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29000"/>
            <a:ext cx="3944937" cy="334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27902" t="32804" r="17931" b="2381"/>
          <a:stretch/>
        </p:blipFill>
        <p:spPr bwMode="auto">
          <a:xfrm>
            <a:off x="4953000" y="3429000"/>
            <a:ext cx="3962400" cy="3318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Table 2">
            <a:extLst>
              <a:ext uri="{FF2B5EF4-FFF2-40B4-BE49-F238E27FC236}">
                <a16:creationId xmlns:a16="http://schemas.microsoft.com/office/drawing/2014/main" id="{2190AE8B-45FC-4D09-9C6B-082BE73553B3}"/>
              </a:ext>
            </a:extLst>
          </p:cNvPr>
          <p:cNvGraphicFramePr>
            <a:graphicFrameLocks noGrp="1"/>
          </p:cNvGraphicFramePr>
          <p:nvPr>
            <p:extLst>
              <p:ext uri="{D42A27DB-BD31-4B8C-83A1-F6EECF244321}">
                <p14:modId xmlns:p14="http://schemas.microsoft.com/office/powerpoint/2010/main" val="1789763511"/>
              </p:ext>
            </p:extLst>
          </p:nvPr>
        </p:nvGraphicFramePr>
        <p:xfrm>
          <a:off x="336864" y="228600"/>
          <a:ext cx="8599251" cy="3008925"/>
        </p:xfrm>
        <a:graphic>
          <a:graphicData uri="http://schemas.openxmlformats.org/drawingml/2006/table">
            <a:tbl>
              <a:tblPr firstRow="1" bandRow="1">
                <a:tableStyleId>{93296810-A885-4BE3-A3E7-6D5BEEA58F35}</a:tableStyleId>
              </a:tblPr>
              <a:tblGrid>
                <a:gridCol w="2866417">
                  <a:extLst>
                    <a:ext uri="{9D8B030D-6E8A-4147-A177-3AD203B41FA5}">
                      <a16:colId xmlns:a16="http://schemas.microsoft.com/office/drawing/2014/main" val="1269257288"/>
                    </a:ext>
                  </a:extLst>
                </a:gridCol>
                <a:gridCol w="2866417">
                  <a:extLst>
                    <a:ext uri="{9D8B030D-6E8A-4147-A177-3AD203B41FA5}">
                      <a16:colId xmlns:a16="http://schemas.microsoft.com/office/drawing/2014/main" val="3025287611"/>
                    </a:ext>
                  </a:extLst>
                </a:gridCol>
                <a:gridCol w="2866417">
                  <a:extLst>
                    <a:ext uri="{9D8B030D-6E8A-4147-A177-3AD203B41FA5}">
                      <a16:colId xmlns:a16="http://schemas.microsoft.com/office/drawing/2014/main" val="3999829184"/>
                    </a:ext>
                  </a:extLst>
                </a:gridCol>
              </a:tblGrid>
              <a:tr h="448713">
                <a:tc>
                  <a:txBody>
                    <a:bodyPr/>
                    <a:lstStyle/>
                    <a:p>
                      <a:r>
                        <a:rPr lang="en-US" dirty="0" err="1"/>
                        <a:t>Methode</a:t>
                      </a:r>
                      <a:r>
                        <a:rPr lang="en-US" dirty="0"/>
                        <a:t> </a:t>
                      </a:r>
                    </a:p>
                  </a:txBody>
                  <a:tcPr/>
                </a:tc>
                <a:tc>
                  <a:txBody>
                    <a:bodyPr/>
                    <a:lstStyle/>
                    <a:p>
                      <a:r>
                        <a:rPr lang="en-US" dirty="0"/>
                        <a:t>Mixture </a:t>
                      </a:r>
                    </a:p>
                  </a:txBody>
                  <a:tcPr/>
                </a:tc>
                <a:tc>
                  <a:txBody>
                    <a:bodyPr/>
                    <a:lstStyle/>
                    <a:p>
                      <a:r>
                        <a:rPr lang="en-US" dirty="0" err="1"/>
                        <a:t>Eg.</a:t>
                      </a:r>
                      <a:r>
                        <a:rPr lang="en-US" dirty="0"/>
                        <a:t> </a:t>
                      </a:r>
                    </a:p>
                  </a:txBody>
                  <a:tcPr/>
                </a:tc>
                <a:extLst>
                  <a:ext uri="{0D108BD9-81ED-4DB2-BD59-A6C34878D82A}">
                    <a16:rowId xmlns:a16="http://schemas.microsoft.com/office/drawing/2014/main" val="2896924590"/>
                  </a:ext>
                </a:extLst>
              </a:tr>
              <a:tr h="685746">
                <a:tc>
                  <a:txBody>
                    <a:bodyPr/>
                    <a:lstStyle/>
                    <a:p>
                      <a:r>
                        <a:rPr lang="en-US" dirty="0"/>
                        <a:t>Distillation </a:t>
                      </a:r>
                    </a:p>
                  </a:txBody>
                  <a:tcPr/>
                </a:tc>
                <a:tc>
                  <a:txBody>
                    <a:bodyPr/>
                    <a:lstStyle/>
                    <a:p>
                      <a:endParaRPr lang="en-US" dirty="0"/>
                    </a:p>
                  </a:txBody>
                  <a:tcPr/>
                </a:tc>
                <a:tc>
                  <a:txBody>
                    <a:bodyPr/>
                    <a:lstStyle/>
                    <a:p>
                      <a:r>
                        <a:rPr lang="en-US" dirty="0"/>
                        <a:t>Pure water from sea water </a:t>
                      </a:r>
                    </a:p>
                  </a:txBody>
                  <a:tcPr/>
                </a:tc>
                <a:extLst>
                  <a:ext uri="{0D108BD9-81ED-4DB2-BD59-A6C34878D82A}">
                    <a16:rowId xmlns:a16="http://schemas.microsoft.com/office/drawing/2014/main" val="757155908"/>
                  </a:ext>
                </a:extLst>
              </a:tr>
              <a:tr h="1049993">
                <a:tc>
                  <a:txBody>
                    <a:bodyPr/>
                    <a:lstStyle/>
                    <a:p>
                      <a:r>
                        <a:rPr lang="en-US" dirty="0"/>
                        <a:t>Fractional distillation </a:t>
                      </a:r>
                    </a:p>
                  </a:txBody>
                  <a:tcPr/>
                </a:tc>
                <a:tc>
                  <a:txBody>
                    <a:bodyPr/>
                    <a:lstStyle/>
                    <a:p>
                      <a:endParaRPr lang="en-US" dirty="0"/>
                    </a:p>
                  </a:txBody>
                  <a:tcPr/>
                </a:tc>
                <a:tc>
                  <a:txBody>
                    <a:bodyPr/>
                    <a:lstStyle/>
                    <a:p>
                      <a:pPr marL="342900" indent="-342900">
                        <a:buFont typeface="+mj-lt"/>
                        <a:buAutoNum type="arabicPeriod"/>
                      </a:pPr>
                      <a:r>
                        <a:rPr lang="en-US" dirty="0"/>
                        <a:t>Ethanol from fermented sugar solution</a:t>
                      </a:r>
                    </a:p>
                    <a:p>
                      <a:pPr marL="342900" indent="-342900">
                        <a:buFont typeface="+mj-lt"/>
                        <a:buAutoNum type="arabicPeriod"/>
                      </a:pPr>
                      <a:r>
                        <a:rPr lang="en-US" dirty="0"/>
                        <a:t>Various fractions in crude oil</a:t>
                      </a:r>
                    </a:p>
                  </a:txBody>
                  <a:tcPr/>
                </a:tc>
                <a:extLst>
                  <a:ext uri="{0D108BD9-81ED-4DB2-BD59-A6C34878D82A}">
                    <a16:rowId xmlns:a16="http://schemas.microsoft.com/office/drawing/2014/main" val="1062139832"/>
                  </a:ext>
                </a:extLst>
              </a:tr>
              <a:tr h="685746">
                <a:tc>
                  <a:txBody>
                    <a:bodyPr/>
                    <a:lstStyle/>
                    <a:p>
                      <a:r>
                        <a:rPr lang="en-US" dirty="0"/>
                        <a:t>Separating funnel </a:t>
                      </a:r>
                    </a:p>
                  </a:txBody>
                  <a:tcPr/>
                </a:tc>
                <a:tc>
                  <a:txBody>
                    <a:bodyPr/>
                    <a:lstStyle/>
                    <a:p>
                      <a:endParaRPr lang="en-US" dirty="0"/>
                    </a:p>
                  </a:txBody>
                  <a:tcPr/>
                </a:tc>
                <a:tc>
                  <a:txBody>
                    <a:bodyPr/>
                    <a:lstStyle/>
                    <a:p>
                      <a:r>
                        <a:rPr lang="en-US" dirty="0"/>
                        <a:t>Oil and water </a:t>
                      </a:r>
                    </a:p>
                  </a:txBody>
                  <a:tcPr/>
                </a:tc>
                <a:extLst>
                  <a:ext uri="{0D108BD9-81ED-4DB2-BD59-A6C34878D82A}">
                    <a16:rowId xmlns:a16="http://schemas.microsoft.com/office/drawing/2014/main" val="2796916097"/>
                  </a:ext>
                </a:extLst>
              </a:tr>
            </a:tbl>
          </a:graphicData>
        </a:graphic>
      </p:graphicFrame>
    </p:spTree>
    <p:extLst>
      <p:ext uri="{BB962C8B-B14F-4D97-AF65-F5344CB8AC3E}">
        <p14:creationId xmlns:p14="http://schemas.microsoft.com/office/powerpoint/2010/main" val="258154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9144000"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0" y="76200"/>
            <a:ext cx="9144000" cy="646331"/>
          </a:xfrm>
          <a:prstGeom prst="rect">
            <a:avLst/>
          </a:prstGeom>
          <a:solidFill>
            <a:srgbClr val="FFFF00"/>
          </a:solidFill>
        </p:spPr>
        <p:txBody>
          <a:bodyPr wrap="square" rtlCol="0">
            <a:spAutoFit/>
          </a:bodyPr>
          <a:lstStyle/>
          <a:p>
            <a:pPr algn="ctr"/>
            <a:r>
              <a:rPr lang="en-US" sz="3600" b="1" dirty="0"/>
              <a:t> Simple Distillation</a:t>
            </a:r>
          </a:p>
        </p:txBody>
      </p:sp>
    </p:spTree>
    <p:extLst>
      <p:ext uri="{BB962C8B-B14F-4D97-AF65-F5344CB8AC3E}">
        <p14:creationId xmlns:p14="http://schemas.microsoft.com/office/powerpoint/2010/main" val="2950100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4921" t="45693" r="25470" b="10141"/>
          <a:stretch/>
        </p:blipFill>
        <p:spPr bwMode="auto">
          <a:xfrm>
            <a:off x="0" y="0"/>
            <a:ext cx="913447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038600" y="5333999"/>
            <a:ext cx="4114800" cy="584775"/>
          </a:xfrm>
          <a:prstGeom prst="rect">
            <a:avLst/>
          </a:prstGeom>
          <a:solidFill>
            <a:srgbClr val="002060"/>
          </a:solidFill>
        </p:spPr>
        <p:txBody>
          <a:bodyPr wrap="square" rtlCol="0">
            <a:spAutoFit/>
          </a:bodyPr>
          <a:lstStyle/>
          <a:p>
            <a:pPr algn="ctr"/>
            <a:r>
              <a:rPr lang="en-US" sz="3200" b="1" dirty="0">
                <a:solidFill>
                  <a:srgbClr val="FFFF00"/>
                </a:solidFill>
              </a:rPr>
              <a:t>Fractional distillation</a:t>
            </a:r>
          </a:p>
        </p:txBody>
      </p:sp>
    </p:spTree>
    <p:extLst>
      <p:ext uri="{BB962C8B-B14F-4D97-AF65-F5344CB8AC3E}">
        <p14:creationId xmlns:p14="http://schemas.microsoft.com/office/powerpoint/2010/main" val="399762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467647"/>
            <a:ext cx="7620000" cy="461665"/>
          </a:xfrm>
          <a:prstGeom prst="rect">
            <a:avLst/>
          </a:prstGeom>
          <a:solidFill>
            <a:schemeClr val="accent3">
              <a:lumMod val="40000"/>
              <a:lumOff val="60000"/>
            </a:schemeClr>
          </a:solidFill>
        </p:spPr>
        <p:txBody>
          <a:bodyPr wrap="square" rtlCol="0">
            <a:spAutoFit/>
          </a:bodyPr>
          <a:lstStyle/>
          <a:p>
            <a:pPr algn="ctr"/>
            <a:r>
              <a:rPr lang="en-US" sz="2400" b="1" dirty="0"/>
              <a:t>Introduction to chemistry</a:t>
            </a:r>
          </a:p>
        </p:txBody>
      </p:sp>
      <p:sp>
        <p:nvSpPr>
          <p:cNvPr id="3" name="TextBox 2"/>
          <p:cNvSpPr txBox="1"/>
          <p:nvPr/>
        </p:nvSpPr>
        <p:spPr>
          <a:xfrm>
            <a:off x="457200" y="1219200"/>
            <a:ext cx="8001000" cy="3416320"/>
          </a:xfrm>
          <a:prstGeom prst="rect">
            <a:avLst/>
          </a:prstGeom>
          <a:noFill/>
        </p:spPr>
        <p:txBody>
          <a:bodyPr wrap="square" rtlCol="0">
            <a:spAutoFit/>
          </a:bodyPr>
          <a:lstStyle/>
          <a:p>
            <a:r>
              <a:rPr lang="en-US" sz="2400" b="1" dirty="0"/>
              <a:t>Matter?</a:t>
            </a:r>
          </a:p>
          <a:p>
            <a:r>
              <a:rPr lang="en-US" sz="2400" b="1" dirty="0"/>
              <a:t>    Anything that has mass and volume.</a:t>
            </a:r>
          </a:p>
          <a:p>
            <a:endParaRPr lang="en-US" sz="2400" b="1" dirty="0"/>
          </a:p>
          <a:p>
            <a:r>
              <a:rPr lang="en-US" sz="2400" b="1" dirty="0"/>
              <a:t>e.g. solid                 </a:t>
            </a:r>
            <a:r>
              <a:rPr lang="en-US" sz="2400" b="1" dirty="0" err="1"/>
              <a:t>books,cake,wood</a:t>
            </a:r>
            <a:r>
              <a:rPr lang="en-US" sz="2400" b="1" dirty="0"/>
              <a:t>.</a:t>
            </a:r>
          </a:p>
          <a:p>
            <a:r>
              <a:rPr lang="en-US" sz="2400" b="1" dirty="0"/>
              <a:t>        liquid                water ,juice, oil.</a:t>
            </a:r>
          </a:p>
          <a:p>
            <a:r>
              <a:rPr lang="en-US" sz="2400" b="1" dirty="0"/>
              <a:t>        gas                    </a:t>
            </a:r>
            <a:r>
              <a:rPr lang="en-US" sz="2400" b="1" dirty="0" err="1"/>
              <a:t>air,smoke</a:t>
            </a:r>
            <a:r>
              <a:rPr lang="en-US" sz="2400" b="1" dirty="0"/>
              <a:t> .</a:t>
            </a:r>
          </a:p>
          <a:p>
            <a:endParaRPr lang="en-US" sz="2400" b="1" dirty="0"/>
          </a:p>
          <a:p>
            <a:r>
              <a:rPr lang="en-US" sz="2400" b="1" dirty="0"/>
              <a:t>Examples of non-matter</a:t>
            </a:r>
          </a:p>
          <a:p>
            <a:pPr marL="342900" indent="-342900">
              <a:buFont typeface="Arial" pitchFamily="34" charset="0"/>
              <a:buChar char="•"/>
            </a:pPr>
            <a:r>
              <a:rPr lang="en-US" sz="2400" b="1" dirty="0"/>
              <a:t> Different types of energy , emotion and feelings.</a:t>
            </a:r>
          </a:p>
        </p:txBody>
      </p:sp>
      <p:sp>
        <p:nvSpPr>
          <p:cNvPr id="4" name="Right Arrow 3"/>
          <p:cNvSpPr/>
          <p:nvPr/>
        </p:nvSpPr>
        <p:spPr>
          <a:xfrm>
            <a:off x="1828800" y="2457450"/>
            <a:ext cx="914400" cy="15240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835275"/>
            <a:ext cx="9445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4837" y="3216275"/>
            <a:ext cx="944563"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22" t="9452"/>
          <a:stretch/>
        </p:blipFill>
        <p:spPr bwMode="auto">
          <a:xfrm>
            <a:off x="5486400" y="1676400"/>
            <a:ext cx="3505200" cy="2394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59562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5703"/>
          <a:stretch/>
        </p:blipFill>
        <p:spPr bwMode="auto">
          <a:xfrm>
            <a:off x="6485"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817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 y="152400"/>
            <a:ext cx="4800600" cy="461665"/>
          </a:xfrm>
          <a:prstGeom prst="rect">
            <a:avLst/>
          </a:prstGeom>
          <a:solidFill>
            <a:srgbClr val="FFFF00"/>
          </a:solidFill>
        </p:spPr>
        <p:txBody>
          <a:bodyPr wrap="square" rtlCol="0">
            <a:spAutoFit/>
          </a:bodyPr>
          <a:lstStyle/>
          <a:p>
            <a:pPr algn="ctr"/>
            <a:r>
              <a:rPr lang="en-US" sz="2400" b="1" dirty="0"/>
              <a:t>Filtration</a:t>
            </a:r>
          </a:p>
        </p:txBody>
      </p:sp>
      <p:sp>
        <p:nvSpPr>
          <p:cNvPr id="2" name="TextBox 1"/>
          <p:cNvSpPr txBox="1"/>
          <p:nvPr/>
        </p:nvSpPr>
        <p:spPr>
          <a:xfrm>
            <a:off x="152400" y="642640"/>
            <a:ext cx="8153400" cy="3046988"/>
          </a:xfrm>
          <a:prstGeom prst="rect">
            <a:avLst/>
          </a:prstGeom>
          <a:noFill/>
        </p:spPr>
        <p:txBody>
          <a:bodyPr wrap="square" rtlCol="0">
            <a:spAutoFit/>
          </a:bodyPr>
          <a:lstStyle/>
          <a:p>
            <a:r>
              <a:rPr lang="en-US" sz="2400" b="1" dirty="0"/>
              <a:t>It separates the insoluble solids  from suspension.</a:t>
            </a:r>
          </a:p>
          <a:p>
            <a:r>
              <a:rPr lang="en-US" sz="2400" b="1" dirty="0" err="1"/>
              <a:t>Eg</a:t>
            </a:r>
            <a:r>
              <a:rPr lang="en-US" sz="2400" b="1" dirty="0"/>
              <a:t>.  The </a:t>
            </a:r>
            <a:r>
              <a:rPr lang="en-US" sz="2400" b="1" dirty="0" err="1"/>
              <a:t>seperation</a:t>
            </a:r>
            <a:r>
              <a:rPr lang="en-US" sz="2400" b="1" dirty="0"/>
              <a:t> of salt and sand solution .</a:t>
            </a:r>
          </a:p>
          <a:p>
            <a:endParaRPr lang="en-US" sz="2400" b="1" dirty="0"/>
          </a:p>
          <a:p>
            <a:pPr marL="342900" indent="-342900">
              <a:buFont typeface="Wingdings" pitchFamily="2" charset="2"/>
              <a:buChar char="Ø"/>
            </a:pPr>
            <a:r>
              <a:rPr lang="en-US" sz="2400" b="1" dirty="0"/>
              <a:t>The salt and sand is dissolved in water and stir it.</a:t>
            </a:r>
          </a:p>
          <a:p>
            <a:pPr marL="342900" indent="-342900">
              <a:buFont typeface="Wingdings" pitchFamily="2" charset="2"/>
              <a:buChar char="Ø"/>
            </a:pPr>
            <a:r>
              <a:rPr lang="en-US" sz="2400" b="1" dirty="0"/>
              <a:t>The salt ( not sand ) dissolves in it.</a:t>
            </a:r>
          </a:p>
          <a:p>
            <a:pPr marL="342900" indent="-342900">
              <a:buFont typeface="Wingdings" pitchFamily="2" charset="2"/>
              <a:buChar char="Ø"/>
            </a:pPr>
            <a:r>
              <a:rPr lang="en-US" sz="2400" b="1" dirty="0"/>
              <a:t>Pour the solution into the filter paper and filter funnel.</a:t>
            </a:r>
          </a:p>
          <a:p>
            <a:pPr marL="342900" indent="-342900">
              <a:buFont typeface="Wingdings" pitchFamily="2" charset="2"/>
              <a:buChar char="Ø"/>
            </a:pPr>
            <a:r>
              <a:rPr lang="en-US" sz="2400" b="1" dirty="0"/>
              <a:t>The salt solution is passed through the paper as filtrate.</a:t>
            </a:r>
          </a:p>
          <a:p>
            <a:pPr marL="342900" indent="-342900">
              <a:buFont typeface="Wingdings" pitchFamily="2" charset="2"/>
              <a:buChar char="Ø"/>
            </a:pPr>
            <a:r>
              <a:rPr lang="en-US" sz="2400" b="1" dirty="0"/>
              <a:t>The sand is trapped on the paper as </a:t>
            </a:r>
            <a:r>
              <a:rPr lang="en-US" sz="2400" b="1" dirty="0" err="1"/>
              <a:t>residuse</a:t>
            </a:r>
            <a:r>
              <a:rPr lang="en-US" sz="2400" b="1" dirty="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650" y="3689627"/>
            <a:ext cx="4762500" cy="308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46804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304800"/>
            <a:ext cx="8877300" cy="639762"/>
          </a:xfrm>
          <a:solidFill>
            <a:srgbClr val="FFC000"/>
          </a:solidFill>
        </p:spPr>
        <p:txBody>
          <a:bodyPr>
            <a:normAutofit fontScale="90000"/>
          </a:bodyPr>
          <a:lstStyle/>
          <a:p>
            <a:r>
              <a:rPr lang="en-US" i="1" dirty="0" err="1"/>
              <a:t>Crystalliation</a:t>
            </a:r>
            <a:r>
              <a:rPr lang="en-US" i="1" dirty="0"/>
              <a:t>(</a:t>
            </a:r>
            <a:r>
              <a:rPr lang="en-US" i="1" dirty="0" err="1"/>
              <a:t>evaporation+crystallization</a:t>
            </a:r>
            <a:r>
              <a:rPr lang="en-US" i="1" dirty="0"/>
              <a:t>)</a:t>
            </a:r>
          </a:p>
        </p:txBody>
      </p:sp>
      <p:sp>
        <p:nvSpPr>
          <p:cNvPr id="4" name="TextBox 3"/>
          <p:cNvSpPr txBox="1"/>
          <p:nvPr/>
        </p:nvSpPr>
        <p:spPr>
          <a:xfrm>
            <a:off x="152400" y="1143000"/>
            <a:ext cx="8991600" cy="2369880"/>
          </a:xfrm>
          <a:prstGeom prst="rect">
            <a:avLst/>
          </a:prstGeom>
          <a:noFill/>
        </p:spPr>
        <p:txBody>
          <a:bodyPr wrap="square" rtlCol="0">
            <a:spAutoFit/>
          </a:bodyPr>
          <a:lstStyle/>
          <a:p>
            <a:r>
              <a:rPr lang="en-US" sz="2400" b="1" dirty="0"/>
              <a:t>It separates the soluble solid substances form a solution as a crystal salt</a:t>
            </a:r>
            <a:r>
              <a:rPr lang="en-US" sz="2800" b="1" dirty="0"/>
              <a:t>. </a:t>
            </a:r>
            <a:r>
              <a:rPr lang="en-US" sz="2800" b="1" dirty="0" err="1"/>
              <a:t>Eg</a:t>
            </a:r>
            <a:r>
              <a:rPr lang="en-US" sz="2800" b="1" dirty="0"/>
              <a:t>. Copper 2 sulfate crystal preparation.</a:t>
            </a:r>
          </a:p>
          <a:p>
            <a:endParaRPr lang="en-US" sz="2400" b="1" dirty="0"/>
          </a:p>
          <a:p>
            <a:pPr marL="342900" indent="-342900">
              <a:buFont typeface="Arial" pitchFamily="34" charset="0"/>
              <a:buChar char="•"/>
            </a:pPr>
            <a:r>
              <a:rPr lang="en-US" sz="2400" b="1" dirty="0"/>
              <a:t>The salt solution is heated to boil off some </a:t>
            </a:r>
            <a:r>
              <a:rPr lang="en-US" sz="2400" b="1" dirty="0" err="1"/>
              <a:t>solvant</a:t>
            </a:r>
            <a:r>
              <a:rPr lang="en-US" sz="2400" b="1" dirty="0"/>
              <a:t> to be saturated.</a:t>
            </a:r>
          </a:p>
          <a:p>
            <a:pPr marL="342900" indent="-342900">
              <a:buFont typeface="Arial" pitchFamily="34" charset="0"/>
              <a:buChar char="•"/>
            </a:pPr>
            <a:r>
              <a:rPr lang="en-US" sz="2400" b="1" dirty="0"/>
              <a:t>The hot saturated solution is cooled at room temperature.</a:t>
            </a:r>
          </a:p>
          <a:p>
            <a:pPr marL="342900" indent="-342900">
              <a:buFont typeface="Arial" pitchFamily="34" charset="0"/>
              <a:buChar char="•"/>
            </a:pPr>
            <a:r>
              <a:rPr lang="en-US" sz="2400" b="1" dirty="0"/>
              <a:t>After some time, solid crystal appear. </a:t>
            </a:r>
          </a:p>
        </p:txBody>
      </p:sp>
      <p:sp>
        <p:nvSpPr>
          <p:cNvPr id="5" name="TextBox 4"/>
          <p:cNvSpPr txBox="1"/>
          <p:nvPr/>
        </p:nvSpPr>
        <p:spPr>
          <a:xfrm>
            <a:off x="152400" y="3781424"/>
            <a:ext cx="8229600" cy="646331"/>
          </a:xfrm>
          <a:prstGeom prst="rect">
            <a:avLst/>
          </a:prstGeom>
          <a:solidFill>
            <a:srgbClr val="FFC000"/>
          </a:solidFill>
        </p:spPr>
        <p:txBody>
          <a:bodyPr wrap="square" rtlCol="0">
            <a:spAutoFit/>
          </a:bodyPr>
          <a:lstStyle/>
          <a:p>
            <a:r>
              <a:rPr lang="en-US" sz="3600" b="1" i="1" dirty="0"/>
              <a:t>Evaporation</a:t>
            </a:r>
            <a:r>
              <a:rPr lang="en-US" sz="3600" b="1" dirty="0"/>
              <a:t> </a:t>
            </a:r>
            <a:endParaRPr lang="en-US" sz="2800" b="1" dirty="0"/>
          </a:p>
        </p:txBody>
      </p:sp>
      <p:sp>
        <p:nvSpPr>
          <p:cNvPr id="6" name="TextBox 5"/>
          <p:cNvSpPr txBox="1"/>
          <p:nvPr/>
        </p:nvSpPr>
        <p:spPr>
          <a:xfrm>
            <a:off x="228600" y="4648200"/>
            <a:ext cx="8458200" cy="1938992"/>
          </a:xfrm>
          <a:prstGeom prst="rect">
            <a:avLst/>
          </a:prstGeom>
          <a:noFill/>
        </p:spPr>
        <p:txBody>
          <a:bodyPr wrap="square" rtlCol="0">
            <a:spAutoFit/>
          </a:bodyPr>
          <a:lstStyle/>
          <a:p>
            <a:r>
              <a:rPr lang="en-US" sz="2400" b="1" dirty="0"/>
              <a:t>It  </a:t>
            </a:r>
            <a:r>
              <a:rPr lang="en-US" sz="2400" b="1" dirty="0" err="1"/>
              <a:t>seperates</a:t>
            </a:r>
            <a:r>
              <a:rPr lang="en-US" sz="2400" b="1" dirty="0"/>
              <a:t> the soluble solid substances from a solution as a powder salt.</a:t>
            </a:r>
          </a:p>
          <a:p>
            <a:r>
              <a:rPr lang="en-US" sz="2400" b="1" dirty="0" err="1"/>
              <a:t>Eg</a:t>
            </a:r>
            <a:r>
              <a:rPr lang="en-US" sz="2400" b="1" dirty="0"/>
              <a:t>.   Sodium chloride power manufacture from sea water.</a:t>
            </a:r>
          </a:p>
          <a:p>
            <a:endParaRPr lang="en-US" sz="2400" b="1" dirty="0"/>
          </a:p>
          <a:p>
            <a:pPr marL="342900" indent="-342900">
              <a:buFont typeface="Arial" pitchFamily="34" charset="0"/>
              <a:buChar char="•"/>
            </a:pPr>
            <a:r>
              <a:rPr lang="en-US" sz="2400" b="1" dirty="0"/>
              <a:t>The salt solution is heated to boil off all the </a:t>
            </a:r>
            <a:r>
              <a:rPr lang="en-US" sz="2400" b="1" dirty="0" err="1"/>
              <a:t>solvant</a:t>
            </a:r>
            <a:r>
              <a:rPr lang="en-US" sz="2400" b="1" dirty="0"/>
              <a:t>.</a:t>
            </a:r>
          </a:p>
        </p:txBody>
      </p:sp>
    </p:spTree>
    <p:extLst>
      <p:ext uri="{BB962C8B-B14F-4D97-AF65-F5344CB8AC3E}">
        <p14:creationId xmlns:p14="http://schemas.microsoft.com/office/powerpoint/2010/main" val="37868936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58568"/>
            <a:ext cx="9144000" cy="4599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4810" r="7696" b="13228"/>
          <a:stretch/>
        </p:blipFill>
        <p:spPr bwMode="auto">
          <a:xfrm>
            <a:off x="-76200" y="15240"/>
            <a:ext cx="9220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52265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2438399"/>
            <a:ext cx="9144000" cy="439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
            <a:ext cx="200025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15241"/>
            <a:ext cx="1638300" cy="222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0" y="30479"/>
            <a:ext cx="4762500" cy="220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5103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715962"/>
          </a:xfrm>
          <a:solidFill>
            <a:srgbClr val="FFC000"/>
          </a:solidFill>
        </p:spPr>
        <p:txBody>
          <a:bodyPr>
            <a:normAutofit fontScale="90000"/>
          </a:bodyPr>
          <a:lstStyle/>
          <a:p>
            <a:r>
              <a:rPr lang="en-US" b="1" i="1" dirty="0"/>
              <a:t>Sublimation</a:t>
            </a:r>
          </a:p>
        </p:txBody>
      </p:sp>
      <p:sp>
        <p:nvSpPr>
          <p:cNvPr id="3" name="TextBox 2"/>
          <p:cNvSpPr txBox="1"/>
          <p:nvPr/>
        </p:nvSpPr>
        <p:spPr>
          <a:xfrm>
            <a:off x="228600" y="1127713"/>
            <a:ext cx="8534400" cy="3046988"/>
          </a:xfrm>
          <a:prstGeom prst="rect">
            <a:avLst/>
          </a:prstGeom>
          <a:noFill/>
        </p:spPr>
        <p:txBody>
          <a:bodyPr wrap="square" rtlCol="0">
            <a:spAutoFit/>
          </a:bodyPr>
          <a:lstStyle/>
          <a:p>
            <a:r>
              <a:rPr lang="en-US" sz="2400" b="1" dirty="0"/>
              <a:t>It </a:t>
            </a:r>
            <a:r>
              <a:rPr lang="en-US" sz="2400" b="1" dirty="0" err="1"/>
              <a:t>seperates</a:t>
            </a:r>
            <a:r>
              <a:rPr lang="en-US" sz="2400" b="1" dirty="0"/>
              <a:t> the mixture of solids in which one of them sublime.</a:t>
            </a:r>
          </a:p>
          <a:p>
            <a:r>
              <a:rPr lang="en-US" sz="2400" b="1" dirty="0"/>
              <a:t>(the process by which a solid is changed into a gas on heating without going into the liquid state).</a:t>
            </a:r>
          </a:p>
          <a:p>
            <a:r>
              <a:rPr lang="en-US" sz="2400" dirty="0" err="1">
                <a:solidFill>
                  <a:srgbClr val="FF0000"/>
                </a:solidFill>
              </a:rPr>
              <a:t>Eg</a:t>
            </a:r>
            <a:r>
              <a:rPr lang="en-US" sz="2400" dirty="0">
                <a:solidFill>
                  <a:srgbClr val="FF0000"/>
                </a:solidFill>
              </a:rPr>
              <a:t>. Dry ice, ammonium chloride, moth ball , deodorant, iodine</a:t>
            </a:r>
            <a:r>
              <a:rPr lang="en-US" sz="2400" b="1" dirty="0"/>
              <a:t>.</a:t>
            </a:r>
          </a:p>
          <a:p>
            <a:pPr marL="342900" indent="-342900">
              <a:buFont typeface="Wingdings" pitchFamily="2" charset="2"/>
              <a:buChar char="Ø"/>
            </a:pPr>
            <a:r>
              <a:rPr lang="en-US" sz="2400" b="1" dirty="0"/>
              <a:t>When the mixture of iodine and sand is heated, the iodine sublime to the gas state.</a:t>
            </a:r>
          </a:p>
          <a:p>
            <a:pPr marL="342900" indent="-342900">
              <a:buFont typeface="Wingdings" pitchFamily="2" charset="2"/>
              <a:buChar char="Ø"/>
            </a:pPr>
            <a:r>
              <a:rPr lang="en-US" sz="2400" b="1" dirty="0"/>
              <a:t>When they reach the cool area, they cool and crystallize as solid again.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38600"/>
            <a:ext cx="3886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151888"/>
            <a:ext cx="3219450" cy="259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08140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a:solidFill>
            <a:srgbClr val="FFC000"/>
          </a:solidFill>
        </p:spPr>
        <p:txBody>
          <a:bodyPr>
            <a:normAutofit fontScale="90000"/>
          </a:bodyPr>
          <a:lstStyle/>
          <a:p>
            <a:r>
              <a:rPr lang="en-US" b="1" i="1" dirty="0">
                <a:solidFill>
                  <a:srgbClr val="FF0000"/>
                </a:solidFill>
              </a:rPr>
              <a:t>Simple</a:t>
            </a:r>
            <a:r>
              <a:rPr lang="en-US" dirty="0"/>
              <a:t> </a:t>
            </a:r>
            <a:r>
              <a:rPr lang="en-US" sz="4800" b="1" i="1" dirty="0">
                <a:solidFill>
                  <a:srgbClr val="FF0000"/>
                </a:solidFill>
              </a:rPr>
              <a:t>distillation</a:t>
            </a:r>
            <a:endParaRPr lang="en-US" b="1" i="1" dirty="0">
              <a:solidFill>
                <a:srgbClr val="FF0000"/>
              </a:solidFill>
            </a:endParaRPr>
          </a:p>
        </p:txBody>
      </p:sp>
      <p:sp>
        <p:nvSpPr>
          <p:cNvPr id="5" name="TextBox 4"/>
          <p:cNvSpPr txBox="1"/>
          <p:nvPr/>
        </p:nvSpPr>
        <p:spPr>
          <a:xfrm>
            <a:off x="76200" y="1050072"/>
            <a:ext cx="8991600" cy="2677656"/>
          </a:xfrm>
          <a:prstGeom prst="rect">
            <a:avLst/>
          </a:prstGeom>
          <a:noFill/>
        </p:spPr>
        <p:txBody>
          <a:bodyPr wrap="square" rtlCol="0">
            <a:spAutoFit/>
          </a:bodyPr>
          <a:lstStyle/>
          <a:p>
            <a:r>
              <a:rPr lang="en-US" sz="2400" b="1" dirty="0"/>
              <a:t>It separate a liquid from a solution by condensing vaporized liquid.(</a:t>
            </a:r>
            <a:r>
              <a:rPr lang="en-US" sz="2400" b="1" i="1" dirty="0">
                <a:solidFill>
                  <a:schemeClr val="accent6">
                    <a:lumMod val="75000"/>
                  </a:schemeClr>
                </a:solidFill>
              </a:rPr>
              <a:t>boiling + condensation process due to different </a:t>
            </a:r>
            <a:r>
              <a:rPr lang="en-US" sz="2400" b="1" i="1" dirty="0" err="1">
                <a:solidFill>
                  <a:schemeClr val="accent6">
                    <a:lumMod val="75000"/>
                  </a:schemeClr>
                </a:solidFill>
              </a:rPr>
              <a:t>bpt</a:t>
            </a:r>
            <a:r>
              <a:rPr lang="en-US" sz="2400" b="1" dirty="0"/>
              <a:t>).</a:t>
            </a:r>
          </a:p>
          <a:p>
            <a:endParaRPr lang="en-US" sz="2400" b="1" dirty="0"/>
          </a:p>
          <a:p>
            <a:pPr marL="342900" indent="-342900">
              <a:buFont typeface="Wingdings" pitchFamily="2" charset="2"/>
              <a:buChar char="q"/>
            </a:pPr>
            <a:r>
              <a:rPr lang="en-US" sz="2400" b="1" dirty="0"/>
              <a:t>Solution is heated at 100’C to produce the stream which is then cooled in condenser jacket to form pure water distillate.</a:t>
            </a:r>
          </a:p>
          <a:p>
            <a:pPr marL="342900" indent="-342900">
              <a:buFont typeface="Wingdings" pitchFamily="2" charset="2"/>
              <a:buChar char="q"/>
            </a:pPr>
            <a:r>
              <a:rPr lang="en-US" sz="2400" b="1" dirty="0"/>
              <a:t>For smoother boiling ,boiling chips are added into the flask.</a:t>
            </a:r>
          </a:p>
          <a:p>
            <a:pPr marL="342900" indent="-342900">
              <a:buFont typeface="Wingdings" pitchFamily="2" charset="2"/>
              <a:buChar char="q"/>
            </a:pPr>
            <a:r>
              <a:rPr lang="en-US" sz="2400" b="1" dirty="0"/>
              <a:t>Water is fed at the lower end to </a:t>
            </a:r>
            <a:r>
              <a:rPr lang="en-US" sz="2400" b="1" dirty="0" err="1"/>
              <a:t>fullfill</a:t>
            </a:r>
            <a:r>
              <a:rPr lang="en-US" sz="2400" b="1" dirty="0"/>
              <a:t> the condenser all the time.</a:t>
            </a: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589" r="416" b="5491"/>
          <a:stretch/>
        </p:blipFill>
        <p:spPr bwMode="auto">
          <a:xfrm>
            <a:off x="1133475" y="3746778"/>
            <a:ext cx="6553200" cy="304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75040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F4BA88-C0A2-4D50-B08F-251CB50AA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168137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6" r="944" b="12065"/>
          <a:stretch/>
        </p:blipFill>
        <p:spPr bwMode="auto">
          <a:xfrm>
            <a:off x="-24384" y="222504"/>
            <a:ext cx="9168384"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 y="3276600"/>
            <a:ext cx="9153144"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83012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6629400" cy="715962"/>
          </a:xfrm>
          <a:solidFill>
            <a:srgbClr val="FFC000"/>
          </a:solidFill>
        </p:spPr>
        <p:txBody>
          <a:bodyPr>
            <a:normAutofit fontScale="90000"/>
          </a:bodyPr>
          <a:lstStyle/>
          <a:p>
            <a:r>
              <a:rPr lang="en-US" dirty="0"/>
              <a:t>  solubility</a:t>
            </a:r>
          </a:p>
        </p:txBody>
      </p:sp>
      <p:sp>
        <p:nvSpPr>
          <p:cNvPr id="3" name="TextBox 2"/>
          <p:cNvSpPr txBox="1"/>
          <p:nvPr/>
        </p:nvSpPr>
        <p:spPr>
          <a:xfrm>
            <a:off x="9525" y="1295400"/>
            <a:ext cx="8991600" cy="1938992"/>
          </a:xfrm>
          <a:prstGeom prst="rect">
            <a:avLst/>
          </a:prstGeom>
          <a:noFill/>
        </p:spPr>
        <p:txBody>
          <a:bodyPr wrap="square" rtlCol="0">
            <a:spAutoFit/>
          </a:bodyPr>
          <a:lstStyle/>
          <a:p>
            <a:pPr marL="342900" indent="-342900">
              <a:buFont typeface="Wingdings" pitchFamily="2" charset="2"/>
              <a:buChar char="q"/>
            </a:pPr>
            <a:r>
              <a:rPr lang="en-US" sz="2400" b="1" i="1" dirty="0"/>
              <a:t>The solubility of a solid in a solvent at given temperature is the mass of solutes which dissolves in 100g of solvent to form a saturated solution.</a:t>
            </a:r>
          </a:p>
          <a:p>
            <a:r>
              <a:rPr lang="en-US" sz="2400" b="1" i="1" dirty="0" err="1"/>
              <a:t>Eg</a:t>
            </a:r>
            <a:r>
              <a:rPr lang="en-US" sz="2400" b="1" i="1" dirty="0"/>
              <a:t>. The solubility of common salt (</a:t>
            </a:r>
            <a:r>
              <a:rPr lang="en-US" sz="2400" b="1" i="1" dirty="0" err="1"/>
              <a:t>NaCl</a:t>
            </a:r>
            <a:r>
              <a:rPr lang="en-US" sz="2400" b="1" i="1" dirty="0"/>
              <a:t>) in 100g water at 25’C is 36g.</a:t>
            </a:r>
          </a:p>
          <a:p>
            <a:r>
              <a:rPr lang="en-US" sz="2400" b="1" i="1" dirty="0"/>
              <a:t>(solubility of </a:t>
            </a:r>
            <a:r>
              <a:rPr lang="en-US" sz="2400" b="1" i="1" dirty="0" err="1"/>
              <a:t>NaCl</a:t>
            </a:r>
            <a:r>
              <a:rPr lang="en-US" sz="2400" b="1" i="1" dirty="0"/>
              <a:t> = 36 g per 100 g water). </a:t>
            </a: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600" b="3673"/>
          <a:stretch/>
        </p:blipFill>
        <p:spPr bwMode="auto">
          <a:xfrm>
            <a:off x="352423" y="3352800"/>
            <a:ext cx="8305801" cy="3395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401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311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 y="-12192"/>
            <a:ext cx="9144000" cy="6870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9461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 y="0"/>
            <a:ext cx="915009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1403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44702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143001" y="-1142999"/>
            <a:ext cx="6858000" cy="9144002"/>
          </a:xfrm>
          <a:prstGeom prst="rect">
            <a:avLst/>
          </a:prstGeom>
        </p:spPr>
      </p:pic>
    </p:spTree>
    <p:extLst>
      <p:ext uri="{BB962C8B-B14F-4D97-AF65-F5344CB8AC3E}">
        <p14:creationId xmlns:p14="http://schemas.microsoft.com/office/powerpoint/2010/main" val="22171423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2650360"/>
            <a:ext cx="6355080" cy="954107"/>
          </a:xfrm>
          <a:prstGeom prst="rect">
            <a:avLst/>
          </a:prstGeom>
          <a:solidFill>
            <a:srgbClr val="002060"/>
          </a:solidFill>
          <a:ln>
            <a:solidFill>
              <a:schemeClr val="accent2">
                <a:lumMod val="75000"/>
              </a:schemeClr>
            </a:solidFill>
          </a:ln>
        </p:spPr>
        <p:txBody>
          <a:bodyPr wrap="square" rtlCol="0">
            <a:spAutoFit/>
          </a:bodyPr>
          <a:lstStyle/>
          <a:p>
            <a:pPr algn="ctr"/>
            <a:r>
              <a:rPr lang="en-US" sz="2800" b="1" i="1" dirty="0">
                <a:solidFill>
                  <a:srgbClr val="FFFF00"/>
                </a:solidFill>
              </a:rPr>
              <a:t>Solubility experiments </a:t>
            </a:r>
          </a:p>
          <a:p>
            <a:pPr algn="ctr"/>
            <a:r>
              <a:rPr lang="en-US" sz="2800" b="1" i="1" dirty="0">
                <a:solidFill>
                  <a:srgbClr val="FFFF00"/>
                </a:solidFill>
              </a:rPr>
              <a:t> ( </a:t>
            </a:r>
            <a:r>
              <a:rPr lang="en-US" sz="2800" b="1" i="1" dirty="0" err="1">
                <a:solidFill>
                  <a:srgbClr val="FFFF00"/>
                </a:solidFill>
              </a:rPr>
              <a:t>Edexcel</a:t>
            </a:r>
            <a:r>
              <a:rPr lang="en-US" sz="2800" b="1" i="1" dirty="0">
                <a:solidFill>
                  <a:srgbClr val="FFFF00"/>
                </a:solidFill>
              </a:rPr>
              <a:t> text page 9 – activity 1 )</a:t>
            </a:r>
          </a:p>
        </p:txBody>
      </p:sp>
    </p:spTree>
    <p:extLst>
      <p:ext uri="{BB962C8B-B14F-4D97-AF65-F5344CB8AC3E}">
        <p14:creationId xmlns:p14="http://schemas.microsoft.com/office/powerpoint/2010/main" val="2762058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74" t="34667" r="27101" b="24533"/>
          <a:stretch/>
        </p:blipFill>
        <p:spPr bwMode="auto">
          <a:xfrm>
            <a:off x="0" y="-6096"/>
            <a:ext cx="9153144" cy="4425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3100" t="36000" r="28550" b="52533"/>
          <a:stretch/>
        </p:blipFill>
        <p:spPr bwMode="auto">
          <a:xfrm>
            <a:off x="0" y="4419600"/>
            <a:ext cx="9153144"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6096000"/>
            <a:ext cx="5181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1620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0475" t="45467" r="27200" b="47199"/>
          <a:stretch/>
        </p:blipFill>
        <p:spPr bwMode="auto">
          <a:xfrm>
            <a:off x="2154936" y="2666957"/>
            <a:ext cx="4681728" cy="111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228600"/>
            <a:ext cx="8686800" cy="1508105"/>
          </a:xfrm>
          <a:prstGeom prst="rect">
            <a:avLst/>
          </a:prstGeom>
          <a:noFill/>
        </p:spPr>
        <p:txBody>
          <a:bodyPr wrap="square" rtlCol="0">
            <a:spAutoFit/>
          </a:bodyPr>
          <a:lstStyle/>
          <a:p>
            <a:r>
              <a:rPr lang="en-US" sz="2400" b="1" dirty="0"/>
              <a:t>20g of water dissolves  12.28 g of solutes(KNO3) .</a:t>
            </a:r>
          </a:p>
          <a:p>
            <a:r>
              <a:rPr lang="en-US" sz="2400" b="1" dirty="0"/>
              <a:t>100g of water =     12.28                  = 61.4 g of KNO3 </a:t>
            </a:r>
          </a:p>
          <a:p>
            <a:endParaRPr lang="en-US" sz="2400" b="1" dirty="0"/>
          </a:p>
          <a:p>
            <a:r>
              <a:rPr lang="en-US" sz="2000" b="1" i="1" dirty="0">
                <a:solidFill>
                  <a:srgbClr val="FF0000"/>
                </a:solidFill>
              </a:rPr>
              <a:t>Therefore, the solubility of KNO3 = 61.4 g per 100 g of solvent</a:t>
            </a:r>
            <a:endParaRPr lang="en-US" sz="2800" b="1" i="1" dirty="0">
              <a:solidFill>
                <a:srgbClr val="FF0000"/>
              </a:solidFill>
            </a:endParaRPr>
          </a:p>
        </p:txBody>
      </p:sp>
      <p:sp>
        <p:nvSpPr>
          <p:cNvPr id="3" name="Multiply 2"/>
          <p:cNvSpPr/>
          <p:nvPr/>
        </p:nvSpPr>
        <p:spPr>
          <a:xfrm>
            <a:off x="3276600" y="623162"/>
            <a:ext cx="457200" cy="43121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inus 3"/>
          <p:cNvSpPr/>
          <p:nvPr/>
        </p:nvSpPr>
        <p:spPr>
          <a:xfrm>
            <a:off x="3736848" y="890762"/>
            <a:ext cx="762000" cy="45719"/>
          </a:xfrm>
          <a:prstGeom prst="mathMinus">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791712" y="528935"/>
            <a:ext cx="777240" cy="461665"/>
          </a:xfrm>
          <a:prstGeom prst="rect">
            <a:avLst/>
          </a:prstGeom>
          <a:noFill/>
        </p:spPr>
        <p:txBody>
          <a:bodyPr wrap="square" rtlCol="0">
            <a:spAutoFit/>
          </a:bodyPr>
          <a:lstStyle/>
          <a:p>
            <a:r>
              <a:rPr lang="en-US" sz="2400" b="1" dirty="0"/>
              <a:t>100</a:t>
            </a:r>
          </a:p>
        </p:txBody>
      </p:sp>
      <p:sp>
        <p:nvSpPr>
          <p:cNvPr id="6" name="TextBox 5"/>
          <p:cNvSpPr txBox="1"/>
          <p:nvPr/>
        </p:nvSpPr>
        <p:spPr>
          <a:xfrm>
            <a:off x="3855720" y="838200"/>
            <a:ext cx="609600" cy="461665"/>
          </a:xfrm>
          <a:prstGeom prst="rect">
            <a:avLst/>
          </a:prstGeom>
          <a:noFill/>
        </p:spPr>
        <p:txBody>
          <a:bodyPr wrap="square" rtlCol="0">
            <a:spAutoFit/>
          </a:bodyPr>
          <a:lstStyle/>
          <a:p>
            <a:r>
              <a:rPr lang="en-US" sz="2400" b="1" dirty="0"/>
              <a:t>20</a:t>
            </a:r>
          </a:p>
        </p:txBody>
      </p:sp>
      <p:sp>
        <p:nvSpPr>
          <p:cNvPr id="7" name="TextBox 6"/>
          <p:cNvSpPr txBox="1"/>
          <p:nvPr/>
        </p:nvSpPr>
        <p:spPr>
          <a:xfrm>
            <a:off x="2971800" y="1985770"/>
            <a:ext cx="3048000" cy="523220"/>
          </a:xfrm>
          <a:prstGeom prst="rect">
            <a:avLst/>
          </a:prstGeom>
          <a:solidFill>
            <a:srgbClr val="002060"/>
          </a:solidFill>
        </p:spPr>
        <p:txBody>
          <a:bodyPr wrap="square" rtlCol="0">
            <a:spAutoFit/>
          </a:bodyPr>
          <a:lstStyle/>
          <a:p>
            <a:pPr algn="ctr"/>
            <a:r>
              <a:rPr lang="en-US" sz="2800" b="1" dirty="0">
                <a:solidFill>
                  <a:srgbClr val="FFFF00"/>
                </a:solidFill>
              </a:rPr>
              <a:t>Solubility formula</a:t>
            </a:r>
          </a:p>
        </p:txBody>
      </p:sp>
      <p:sp>
        <p:nvSpPr>
          <p:cNvPr id="8" name="TextBox 7"/>
          <p:cNvSpPr txBox="1"/>
          <p:nvPr/>
        </p:nvSpPr>
        <p:spPr>
          <a:xfrm>
            <a:off x="669036" y="3904250"/>
            <a:ext cx="7799832" cy="1815882"/>
          </a:xfrm>
          <a:prstGeom prst="rect">
            <a:avLst/>
          </a:prstGeom>
          <a:solidFill>
            <a:schemeClr val="accent3"/>
          </a:solidFill>
        </p:spPr>
        <p:txBody>
          <a:bodyPr wrap="square" rtlCol="0">
            <a:spAutoFit/>
          </a:bodyPr>
          <a:lstStyle/>
          <a:p>
            <a:r>
              <a:rPr lang="en-US" sz="2800" b="1" i="1" dirty="0"/>
              <a:t>Solubility of KNO3 = 12.28g          100</a:t>
            </a:r>
          </a:p>
          <a:p>
            <a:r>
              <a:rPr lang="en-US" sz="2800" b="1" i="1" dirty="0"/>
              <a:t>                                       20g</a:t>
            </a:r>
          </a:p>
          <a:p>
            <a:endParaRPr lang="en-US" sz="2800" b="1" i="1" dirty="0"/>
          </a:p>
          <a:p>
            <a:r>
              <a:rPr lang="en-US" sz="2800" b="1" i="1" dirty="0"/>
              <a:t>                                   = 61.4 g of KNO3 in 100g water</a:t>
            </a:r>
          </a:p>
        </p:txBody>
      </p:sp>
      <p:sp>
        <p:nvSpPr>
          <p:cNvPr id="10" name="Multiply 9"/>
          <p:cNvSpPr/>
          <p:nvPr/>
        </p:nvSpPr>
        <p:spPr>
          <a:xfrm>
            <a:off x="5002530" y="4124325"/>
            <a:ext cx="457200" cy="38100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Minus 10"/>
          <p:cNvSpPr/>
          <p:nvPr/>
        </p:nvSpPr>
        <p:spPr>
          <a:xfrm>
            <a:off x="3524250" y="4314825"/>
            <a:ext cx="1478280" cy="304800"/>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1532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207" t="38723" r="25798" b="11773"/>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40388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209" t="39148" r="26436" b="5957"/>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43077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082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96" y="7031"/>
            <a:ext cx="3924300" cy="1200329"/>
          </a:xfrm>
          <a:prstGeom prst="rect">
            <a:avLst/>
          </a:prstGeom>
          <a:solidFill>
            <a:srgbClr val="FFC000"/>
          </a:solidFill>
        </p:spPr>
        <p:txBody>
          <a:bodyPr wrap="square" rtlCol="0">
            <a:spAutoFit/>
          </a:bodyPr>
          <a:lstStyle/>
          <a:p>
            <a:r>
              <a:rPr lang="en-US" sz="7200" b="1" dirty="0">
                <a:solidFill>
                  <a:srgbClr val="FF0000"/>
                </a:solidFill>
              </a:rPr>
              <a:t>Matter </a:t>
            </a:r>
          </a:p>
        </p:txBody>
      </p:sp>
      <p:sp>
        <p:nvSpPr>
          <p:cNvPr id="3" name="TextBox 2"/>
          <p:cNvSpPr txBox="1"/>
          <p:nvPr/>
        </p:nvSpPr>
        <p:spPr>
          <a:xfrm>
            <a:off x="3543300" y="2031861"/>
            <a:ext cx="2057400" cy="461665"/>
          </a:xfrm>
          <a:prstGeom prst="rect">
            <a:avLst/>
          </a:prstGeom>
          <a:solidFill>
            <a:srgbClr val="FFFF00"/>
          </a:solidFill>
        </p:spPr>
        <p:txBody>
          <a:bodyPr wrap="square" rtlCol="0">
            <a:spAutoFit/>
          </a:bodyPr>
          <a:lstStyle/>
          <a:p>
            <a:pPr algn="ctr"/>
            <a:r>
              <a:rPr lang="en-US" sz="2400" dirty="0"/>
              <a:t>matter</a:t>
            </a:r>
          </a:p>
        </p:txBody>
      </p:sp>
      <p:sp>
        <p:nvSpPr>
          <p:cNvPr id="4" name="TextBox 3"/>
          <p:cNvSpPr txBox="1"/>
          <p:nvPr/>
        </p:nvSpPr>
        <p:spPr>
          <a:xfrm>
            <a:off x="2057400" y="3355910"/>
            <a:ext cx="2943033" cy="400110"/>
          </a:xfrm>
          <a:prstGeom prst="rect">
            <a:avLst/>
          </a:prstGeom>
          <a:noFill/>
        </p:spPr>
        <p:txBody>
          <a:bodyPr wrap="square" rtlCol="0">
            <a:spAutoFit/>
          </a:bodyPr>
          <a:lstStyle/>
          <a:p>
            <a:r>
              <a:rPr lang="en-US" sz="2000" b="1" dirty="0">
                <a:solidFill>
                  <a:schemeClr val="accent6">
                    <a:lumMod val="75000"/>
                  </a:schemeClr>
                </a:solidFill>
              </a:rPr>
              <a:t>Pure substances</a:t>
            </a:r>
            <a:endParaRPr lang="en-US" b="1" dirty="0">
              <a:solidFill>
                <a:schemeClr val="accent6">
                  <a:lumMod val="75000"/>
                </a:schemeClr>
              </a:solidFill>
            </a:endParaRPr>
          </a:p>
        </p:txBody>
      </p:sp>
      <p:sp>
        <p:nvSpPr>
          <p:cNvPr id="5" name="TextBox 4"/>
          <p:cNvSpPr txBox="1"/>
          <p:nvPr/>
        </p:nvSpPr>
        <p:spPr>
          <a:xfrm>
            <a:off x="4879328" y="3355910"/>
            <a:ext cx="2357144" cy="400110"/>
          </a:xfrm>
          <a:prstGeom prst="rect">
            <a:avLst/>
          </a:prstGeom>
          <a:noFill/>
        </p:spPr>
        <p:txBody>
          <a:bodyPr wrap="square" rtlCol="0">
            <a:spAutoFit/>
          </a:bodyPr>
          <a:lstStyle/>
          <a:p>
            <a:r>
              <a:rPr lang="en-US" sz="2000" b="1" dirty="0">
                <a:solidFill>
                  <a:schemeClr val="accent6">
                    <a:lumMod val="75000"/>
                  </a:schemeClr>
                </a:solidFill>
              </a:rPr>
              <a:t>Impure substances</a:t>
            </a:r>
          </a:p>
        </p:txBody>
      </p:sp>
      <p:sp>
        <p:nvSpPr>
          <p:cNvPr id="6" name="TextBox 5"/>
          <p:cNvSpPr txBox="1"/>
          <p:nvPr/>
        </p:nvSpPr>
        <p:spPr>
          <a:xfrm>
            <a:off x="1309688" y="4545010"/>
            <a:ext cx="1695450" cy="461665"/>
          </a:xfrm>
          <a:prstGeom prst="rect">
            <a:avLst/>
          </a:prstGeom>
          <a:noFill/>
        </p:spPr>
        <p:txBody>
          <a:bodyPr wrap="square" rtlCol="0">
            <a:spAutoFit/>
          </a:bodyPr>
          <a:lstStyle/>
          <a:p>
            <a:r>
              <a:rPr lang="en-US" sz="2400" b="1" dirty="0">
                <a:solidFill>
                  <a:schemeClr val="accent2">
                    <a:lumMod val="50000"/>
                  </a:schemeClr>
                </a:solidFill>
              </a:rPr>
              <a:t>Element </a:t>
            </a:r>
          </a:p>
        </p:txBody>
      </p:sp>
      <p:sp>
        <p:nvSpPr>
          <p:cNvPr id="8" name="TextBox 7"/>
          <p:cNvSpPr txBox="1"/>
          <p:nvPr/>
        </p:nvSpPr>
        <p:spPr>
          <a:xfrm>
            <a:off x="3428999" y="4648200"/>
            <a:ext cx="1571433" cy="461665"/>
          </a:xfrm>
          <a:prstGeom prst="rect">
            <a:avLst/>
          </a:prstGeom>
          <a:noFill/>
        </p:spPr>
        <p:txBody>
          <a:bodyPr wrap="square" rtlCol="0">
            <a:spAutoFit/>
          </a:bodyPr>
          <a:lstStyle/>
          <a:p>
            <a:r>
              <a:rPr lang="en-US" sz="2400" b="1" dirty="0">
                <a:solidFill>
                  <a:schemeClr val="accent2">
                    <a:lumMod val="50000"/>
                  </a:schemeClr>
                </a:solidFill>
              </a:rPr>
              <a:t>compound</a:t>
            </a:r>
            <a:endParaRPr lang="en-US" sz="3200" b="1" dirty="0">
              <a:solidFill>
                <a:schemeClr val="accent2">
                  <a:lumMod val="50000"/>
                </a:schemeClr>
              </a:solidFill>
            </a:endParaRPr>
          </a:p>
        </p:txBody>
      </p:sp>
      <p:sp>
        <p:nvSpPr>
          <p:cNvPr id="9" name="TextBox 8"/>
          <p:cNvSpPr txBox="1"/>
          <p:nvPr/>
        </p:nvSpPr>
        <p:spPr>
          <a:xfrm>
            <a:off x="5562599" y="4572000"/>
            <a:ext cx="1673871" cy="461665"/>
          </a:xfrm>
          <a:prstGeom prst="rect">
            <a:avLst/>
          </a:prstGeom>
          <a:noFill/>
        </p:spPr>
        <p:txBody>
          <a:bodyPr wrap="square" rtlCol="0">
            <a:spAutoFit/>
          </a:bodyPr>
          <a:lstStyle/>
          <a:p>
            <a:r>
              <a:rPr lang="en-US" sz="2400" b="1" dirty="0">
                <a:solidFill>
                  <a:schemeClr val="accent2">
                    <a:lumMod val="50000"/>
                  </a:schemeClr>
                </a:solidFill>
              </a:rPr>
              <a:t>mixture</a:t>
            </a:r>
          </a:p>
        </p:txBody>
      </p:sp>
      <p:cxnSp>
        <p:nvCxnSpPr>
          <p:cNvPr id="15" name="Straight Arrow Connector 14">
            <a:extLst>
              <a:ext uri="{FF2B5EF4-FFF2-40B4-BE49-F238E27FC236}">
                <a16:creationId xmlns:a16="http://schemas.microsoft.com/office/drawing/2014/main" id="{9118BF3D-F70A-4CF2-B5B3-0B198431FFFD}"/>
              </a:ext>
            </a:extLst>
          </p:cNvPr>
          <p:cNvCxnSpPr/>
          <p:nvPr/>
        </p:nvCxnSpPr>
        <p:spPr>
          <a:xfrm flipH="1">
            <a:off x="3219450" y="2618363"/>
            <a:ext cx="419100"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43ADB31-2AFA-4D68-98A9-5CFE970300A1}"/>
              </a:ext>
            </a:extLst>
          </p:cNvPr>
          <p:cNvCxnSpPr>
            <a:cxnSpLocks/>
          </p:cNvCxnSpPr>
          <p:nvPr/>
        </p:nvCxnSpPr>
        <p:spPr>
          <a:xfrm>
            <a:off x="5505452" y="2643120"/>
            <a:ext cx="352617" cy="609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5C7D7B6-832A-4CC7-AD93-AC5518303AA3}"/>
              </a:ext>
            </a:extLst>
          </p:cNvPr>
          <p:cNvCxnSpPr/>
          <p:nvPr/>
        </p:nvCxnSpPr>
        <p:spPr>
          <a:xfrm flipH="1">
            <a:off x="2157413" y="3883967"/>
            <a:ext cx="533400" cy="710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84B0C2-D07A-4990-A0FE-036FBA728874}"/>
              </a:ext>
            </a:extLst>
          </p:cNvPr>
          <p:cNvCxnSpPr>
            <a:cxnSpLocks/>
          </p:cNvCxnSpPr>
          <p:nvPr/>
        </p:nvCxnSpPr>
        <p:spPr>
          <a:xfrm>
            <a:off x="3286127" y="3886200"/>
            <a:ext cx="59055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4359AE-2A2B-479D-A916-6F935E91A4D5}"/>
              </a:ext>
            </a:extLst>
          </p:cNvPr>
          <p:cNvCxnSpPr/>
          <p:nvPr/>
        </p:nvCxnSpPr>
        <p:spPr>
          <a:xfrm>
            <a:off x="5943600" y="3886200"/>
            <a:ext cx="0"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538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 y="243840"/>
            <a:ext cx="7315200" cy="2554545"/>
          </a:xfrm>
          <a:prstGeom prst="rect">
            <a:avLst/>
          </a:prstGeom>
          <a:solidFill>
            <a:srgbClr val="FFC000"/>
          </a:solidFill>
        </p:spPr>
        <p:txBody>
          <a:bodyPr wrap="square" rtlCol="0">
            <a:spAutoFit/>
          </a:bodyPr>
          <a:lstStyle/>
          <a:p>
            <a:pPr algn="ctr"/>
            <a:r>
              <a:rPr lang="en-US" sz="4000" b="1" i="1" dirty="0"/>
              <a:t>Ends of chapter questions times</a:t>
            </a:r>
          </a:p>
          <a:p>
            <a:pPr algn="ctr"/>
            <a:r>
              <a:rPr lang="en-US" sz="4000" b="1" i="1" dirty="0"/>
              <a:t>For</a:t>
            </a:r>
          </a:p>
          <a:p>
            <a:pPr algn="ctr"/>
            <a:r>
              <a:rPr lang="en-US" sz="4000" b="1" i="1" dirty="0"/>
              <a:t>1.State of matter</a:t>
            </a:r>
          </a:p>
          <a:p>
            <a:pPr algn="ctr"/>
            <a:r>
              <a:rPr lang="en-US" sz="4000" b="1" i="1" dirty="0"/>
              <a:t>2. element, compound &amp; </a:t>
            </a:r>
            <a:r>
              <a:rPr lang="en-US" sz="4000" b="1" i="1" dirty="0" err="1"/>
              <a:t>mxture</a:t>
            </a:r>
            <a:endParaRPr lang="en-US" sz="4000" b="1" i="1"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4722" r="2109"/>
          <a:stretch/>
        </p:blipFill>
        <p:spPr bwMode="auto">
          <a:xfrm>
            <a:off x="2667000" y="3261360"/>
            <a:ext cx="622935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680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a:solidFill>
            <a:srgbClr val="FFC000"/>
          </a:solidFill>
        </p:spPr>
        <p:txBody>
          <a:bodyPr/>
          <a:lstStyle/>
          <a:p>
            <a:r>
              <a:rPr lang="en-US" dirty="0"/>
              <a:t>Elements </a:t>
            </a:r>
          </a:p>
        </p:txBody>
      </p:sp>
      <p:sp>
        <p:nvSpPr>
          <p:cNvPr id="3" name="TextBox 2"/>
          <p:cNvSpPr txBox="1"/>
          <p:nvPr/>
        </p:nvSpPr>
        <p:spPr>
          <a:xfrm>
            <a:off x="304800" y="1447800"/>
            <a:ext cx="8534400" cy="1569660"/>
          </a:xfrm>
          <a:prstGeom prst="rect">
            <a:avLst/>
          </a:prstGeom>
          <a:noFill/>
        </p:spPr>
        <p:txBody>
          <a:bodyPr wrap="square" rtlCol="0">
            <a:spAutoFit/>
          </a:bodyPr>
          <a:lstStyle/>
          <a:p>
            <a:pPr marL="342900" indent="-342900">
              <a:buFont typeface="Arial" pitchFamily="34" charset="0"/>
              <a:buChar char="•"/>
            </a:pPr>
            <a:r>
              <a:rPr lang="en-US" sz="2400" b="1" dirty="0"/>
              <a:t>An  element is a substance that can not be broken down into simpler substances by chemical methods.</a:t>
            </a:r>
          </a:p>
          <a:p>
            <a:r>
              <a:rPr lang="en-US" sz="2400" b="1" dirty="0"/>
              <a:t>                          (or)</a:t>
            </a:r>
          </a:p>
          <a:p>
            <a:pPr marL="342900" indent="-342900">
              <a:buFont typeface="Arial" pitchFamily="34" charset="0"/>
              <a:buChar char="•"/>
            </a:pPr>
            <a:r>
              <a:rPr lang="en-US" sz="2400" b="1" dirty="0"/>
              <a:t>An element is made up of only one type of atom.</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074" r="36806"/>
          <a:stretch/>
        </p:blipFill>
        <p:spPr bwMode="auto">
          <a:xfrm>
            <a:off x="5562600" y="3046035"/>
            <a:ext cx="34671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 y="3017460"/>
            <a:ext cx="5105400" cy="1200329"/>
          </a:xfrm>
          <a:prstGeom prst="rect">
            <a:avLst/>
          </a:prstGeom>
          <a:noFill/>
        </p:spPr>
        <p:txBody>
          <a:bodyPr wrap="square" rtlCol="0">
            <a:spAutoFit/>
          </a:bodyPr>
          <a:lstStyle/>
          <a:p>
            <a:r>
              <a:rPr lang="en-US" sz="2400" b="1" dirty="0">
                <a:solidFill>
                  <a:srgbClr val="FF0000"/>
                </a:solidFill>
              </a:rPr>
              <a:t>Two type of elements </a:t>
            </a:r>
          </a:p>
          <a:p>
            <a:endParaRPr lang="en-US" sz="2400" b="1" dirty="0">
              <a:solidFill>
                <a:srgbClr val="FF0000"/>
              </a:solidFill>
            </a:endParaRPr>
          </a:p>
          <a:p>
            <a:r>
              <a:rPr lang="en-US" sz="2400" b="1" dirty="0">
                <a:solidFill>
                  <a:srgbClr val="FF0000"/>
                </a:solidFill>
              </a:rPr>
              <a:t>1. Simple elements</a:t>
            </a:r>
          </a:p>
        </p:txBody>
      </p:sp>
      <p:sp>
        <p:nvSpPr>
          <p:cNvPr id="5" name="TextBox 4"/>
          <p:cNvSpPr txBox="1"/>
          <p:nvPr/>
        </p:nvSpPr>
        <p:spPr>
          <a:xfrm>
            <a:off x="304800" y="4267200"/>
            <a:ext cx="5181600" cy="1754326"/>
          </a:xfrm>
          <a:prstGeom prst="rect">
            <a:avLst/>
          </a:prstGeom>
          <a:noFill/>
        </p:spPr>
        <p:txBody>
          <a:bodyPr wrap="square" rtlCol="0">
            <a:spAutoFit/>
          </a:bodyPr>
          <a:lstStyle/>
          <a:p>
            <a:r>
              <a:rPr lang="en-US" dirty="0"/>
              <a:t>They are made up of one type of element with one atom.</a:t>
            </a:r>
          </a:p>
          <a:p>
            <a:endParaRPr lang="en-US" dirty="0"/>
          </a:p>
          <a:p>
            <a:r>
              <a:rPr lang="en-US" dirty="0"/>
              <a:t>e.g. all metal (</a:t>
            </a:r>
            <a:r>
              <a:rPr lang="en-US" dirty="0" err="1"/>
              <a:t>Fe,Mg,Na</a:t>
            </a:r>
            <a:r>
              <a:rPr lang="en-US" dirty="0"/>
              <a:t>)</a:t>
            </a:r>
          </a:p>
          <a:p>
            <a:r>
              <a:rPr lang="en-US" dirty="0"/>
              <a:t>        all </a:t>
            </a:r>
            <a:r>
              <a:rPr lang="en-US" dirty="0" err="1"/>
              <a:t>nobel</a:t>
            </a:r>
            <a:r>
              <a:rPr lang="en-US" dirty="0"/>
              <a:t> gas (</a:t>
            </a:r>
            <a:r>
              <a:rPr lang="en-US" dirty="0" err="1"/>
              <a:t>He,Ne</a:t>
            </a:r>
            <a:r>
              <a:rPr lang="en-US" dirty="0"/>
              <a:t>)</a:t>
            </a:r>
          </a:p>
          <a:p>
            <a:r>
              <a:rPr lang="en-US" dirty="0"/>
              <a:t>        some non-metals (</a:t>
            </a:r>
            <a:r>
              <a:rPr lang="en-US" dirty="0" err="1"/>
              <a:t>C,Si,B</a:t>
            </a:r>
            <a:r>
              <a:rPr lang="en-US" dirty="0"/>
              <a:t>)</a:t>
            </a:r>
          </a:p>
        </p:txBody>
      </p:sp>
    </p:spTree>
    <p:extLst>
      <p:ext uri="{BB962C8B-B14F-4D97-AF65-F5344CB8AC3E}">
        <p14:creationId xmlns:p14="http://schemas.microsoft.com/office/powerpoint/2010/main" val="65034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12418</TotalTime>
  <Words>2551</Words>
  <Application>Microsoft Office PowerPoint</Application>
  <PresentationFormat>On-screen Show (4:3)</PresentationFormat>
  <Paragraphs>370</Paragraphs>
  <Slides>80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Wingdings</vt:lpstr>
      <vt:lpstr>Office Theme</vt:lpstr>
      <vt:lpstr>PowerPoint Presentation</vt:lpstr>
      <vt:lpstr>PowerPoint Presentation</vt:lpstr>
      <vt:lpstr>PowerPoint Presentation</vt:lpstr>
      <vt:lpstr>Contents you have to study</vt:lpstr>
      <vt:lpstr>PowerPoint Presentation</vt:lpstr>
      <vt:lpstr>PowerPoint Presentation</vt:lpstr>
      <vt:lpstr>PowerPoint Presentation</vt:lpstr>
      <vt:lpstr>PowerPoint Presentation</vt:lpstr>
      <vt:lpstr>Elements </vt:lpstr>
      <vt:lpstr>2. Molecules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gas laws</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Kinetics particles theory</vt:lpstr>
      <vt:lpstr>PowerPoint Presentation</vt:lpstr>
      <vt:lpstr>PowerPoint Presentation</vt:lpstr>
      <vt:lpstr>PowerPoint Presentation</vt:lpstr>
      <vt:lpstr>PowerPoint Presentation</vt:lpstr>
      <vt:lpstr>PowerPoint Presentation</vt:lpstr>
      <vt:lpstr>Similarities and differences between brownian motion and diffusion</vt:lpstr>
      <vt:lpstr>PowerPoint Presentation</vt:lpstr>
      <vt:lpstr>PowerPoint Presentation</vt:lpstr>
      <vt:lpstr>PowerPoint Presentation</vt:lpstr>
      <vt:lpstr>PowerPoint Presentation</vt:lpstr>
      <vt:lpstr>PowerPoint Presentation</vt:lpstr>
      <vt:lpstr>PowerPoint Presentation</vt:lpstr>
      <vt:lpstr>Paper chromatography </vt:lpstr>
      <vt:lpstr>PowerPoint Presentation</vt:lpstr>
      <vt:lpstr>PowerPoint Presentation</vt:lpstr>
      <vt:lpstr>Types of chromatography</vt:lpstr>
      <vt:lpstr>PowerPoint Presentation</vt:lpstr>
      <vt:lpstr>How can we know a pure compound?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Crystalliation(evaporation+crystallization)</vt:lpstr>
      <vt:lpstr>PowerPoint Presentation</vt:lpstr>
      <vt:lpstr>PowerPoint Presentation</vt:lpstr>
      <vt:lpstr>Sublimation</vt:lpstr>
      <vt:lpstr>Simple distillation</vt:lpstr>
      <vt:lpstr>PowerPoint Presentation</vt:lpstr>
      <vt:lpstr>PowerPoint Presentation</vt:lpstr>
      <vt:lpstr>  solubility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143</cp:revision>
  <cp:lastPrinted>2021-12-06T03:57:21Z</cp:lastPrinted>
  <dcterms:created xsi:type="dcterms:W3CDTF">2021-09-04T17:35:56Z</dcterms:created>
  <dcterms:modified xsi:type="dcterms:W3CDTF">2022-09-23T09:10:11Z</dcterms:modified>
</cp:coreProperties>
</file>